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13" r:id="rId3"/>
    <p:sldId id="260" r:id="rId4"/>
    <p:sldId id="269" r:id="rId5"/>
    <p:sldId id="258" r:id="rId6"/>
    <p:sldId id="307" r:id="rId7"/>
    <p:sldId id="305" r:id="rId8"/>
    <p:sldId id="306" r:id="rId9"/>
    <p:sldId id="284" r:id="rId10"/>
    <p:sldId id="308" r:id="rId11"/>
    <p:sldId id="301" r:id="rId12"/>
    <p:sldId id="304" r:id="rId13"/>
    <p:sldId id="311" r:id="rId14"/>
    <p:sldId id="312" r:id="rId15"/>
    <p:sldId id="286" r:id="rId16"/>
    <p:sldId id="309" r:id="rId17"/>
    <p:sldId id="310" r:id="rId18"/>
    <p:sldId id="268" r:id="rId19"/>
    <p:sldId id="264" r:id="rId20"/>
    <p:sldId id="270" r:id="rId21"/>
    <p:sldId id="273" r:id="rId22"/>
    <p:sldId id="274" r:id="rId23"/>
    <p:sldId id="275" r:id="rId24"/>
    <p:sldId id="276" r:id="rId25"/>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10" d="100"/>
          <a:sy n="110" d="100"/>
        </p:scale>
        <p:origin x="-702" y="-19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atin typeface="Arial Black" panose="020B0A04020102020204"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9529456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990484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830280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atin typeface="Arial Black" panose="020B0A04020102020204" pitchFamily="34"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15308382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67081CE-130D-49FC-9275-E411AE66AA30}" type="datetimeFigureOut">
              <a:rPr lang="en-US" smtClean="0"/>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903530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67081CE-130D-49FC-9275-E411AE66AA30}" type="datetimeFigureOut">
              <a:rPr lang="en-US" smtClean="0"/>
              <a:t>2/21/2023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739878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67081CE-130D-49FC-9275-E411AE66AA30}" type="datetimeFigureOut">
              <a:rPr lang="en-US" smtClean="0"/>
              <a:t>2/21/2023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130705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67081CE-130D-49FC-9275-E411AE66AA30}" type="datetimeFigureOut">
              <a:rPr lang="en-US" smtClean="0"/>
              <a:t>2/21/2023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4108492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7081CE-130D-49FC-9275-E411AE66AA30}" type="datetimeFigureOut">
              <a:rPr lang="en-US" smtClean="0"/>
              <a:t>2/21/2023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362692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7081CE-130D-49FC-9275-E411AE66AA30}" type="datetimeFigureOut">
              <a:rPr lang="en-US" smtClean="0"/>
              <a:t>2/21/2023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4189127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7081CE-130D-49FC-9275-E411AE66AA30}" type="datetimeFigureOut">
              <a:rPr lang="en-US" smtClean="0"/>
              <a:t>2/21/2023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334086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7081CE-130D-49FC-9275-E411AE66AA30}" type="datetimeFigureOut">
              <a:rPr lang="en-US" smtClean="0"/>
              <a:t>2/21/2023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E38A70-B53D-4DF6-8DFB-2A4E4B61F221}" type="slidenum">
              <a:rPr lang="en-US" smtClean="0"/>
              <a:t>‹#›</a:t>
            </a:fld>
            <a:endParaRPr lang="en-US"/>
          </a:p>
        </p:txBody>
      </p:sp>
    </p:spTree>
    <p:extLst>
      <p:ext uri="{BB962C8B-B14F-4D97-AF65-F5344CB8AC3E}">
        <p14:creationId xmlns:p14="http://schemas.microsoft.com/office/powerpoint/2010/main" val="422311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pjrp/MD_MAX72XX-MD_Parola-Font-Editor" TargetMode="External"/><Relationship Id="rId2" Type="http://schemas.openxmlformats.org/officeDocument/2006/relationships/hyperlink" Target="https://pjrp.github.io/MDParolaFontEditor"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arduinoplusplus.wordpress.com/2016/11/08/parola-fonts-a-to-z-defining-fonts/"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000" r="-16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04800"/>
            <a:ext cx="7772400" cy="1470025"/>
          </a:xfrm>
        </p:spPr>
        <p:txBody>
          <a:bodyPr>
            <a:normAutofit fontScale="90000"/>
          </a:bodyPr>
          <a:lstStyle/>
          <a:p>
            <a:r>
              <a:rPr lang="en-US" dirty="0" smtClean="0">
                <a:solidFill>
                  <a:schemeClr val="bg1"/>
                </a:solidFill>
                <a:latin typeface="Arial Black" panose="020B0A04020102020204" pitchFamily="34" charset="0"/>
              </a:rPr>
              <a:t>SEICHE 2023</a:t>
            </a:r>
            <a:br>
              <a:rPr lang="en-US" dirty="0" smtClean="0">
                <a:solidFill>
                  <a:schemeClr val="bg1"/>
                </a:solidFill>
                <a:latin typeface="Arial Black" panose="020B0A04020102020204" pitchFamily="34" charset="0"/>
              </a:rPr>
            </a:br>
            <a:r>
              <a:rPr lang="en-US" dirty="0" smtClean="0">
                <a:solidFill>
                  <a:schemeClr val="bg1"/>
                </a:solidFill>
                <a:latin typeface="Arial Black" panose="020B0A04020102020204" pitchFamily="34" charset="0"/>
              </a:rPr>
              <a:t>Intermediate Arduino Programming for </a:t>
            </a:r>
            <a:r>
              <a:rPr lang="en-US" dirty="0" err="1" smtClean="0">
                <a:solidFill>
                  <a:schemeClr val="bg1"/>
                </a:solidFill>
                <a:latin typeface="Arial Black" panose="020B0A04020102020204" pitchFamily="34" charset="0"/>
              </a:rPr>
              <a:t>IoT</a:t>
            </a:r>
            <a:endParaRPr lang="en-US" dirty="0">
              <a:solidFill>
                <a:schemeClr val="bg1"/>
              </a:solidFill>
              <a:latin typeface="Arial Black" panose="020B0A04020102020204" pitchFamily="34" charset="0"/>
            </a:endParaRPr>
          </a:p>
        </p:txBody>
      </p:sp>
      <p:sp>
        <p:nvSpPr>
          <p:cNvPr id="6" name="Subtitle 2"/>
          <p:cNvSpPr>
            <a:spLocks noGrp="1"/>
          </p:cNvSpPr>
          <p:nvPr>
            <p:ph type="subTitle" idx="1"/>
          </p:nvPr>
        </p:nvSpPr>
        <p:spPr>
          <a:xfrm>
            <a:off x="609600" y="2590800"/>
            <a:ext cx="8153400" cy="3048000"/>
          </a:xfrm>
        </p:spPr>
        <p:txBody>
          <a:bodyPr>
            <a:normAutofit/>
          </a:bodyPr>
          <a:lstStyle/>
          <a:p>
            <a:pPr algn="l">
              <a:spcBef>
                <a:spcPts val="0"/>
              </a:spcBef>
            </a:pPr>
            <a:r>
              <a:rPr lang="en-US" dirty="0" smtClean="0">
                <a:solidFill>
                  <a:srgbClr val="FFFF00"/>
                </a:solidFill>
                <a:latin typeface="Arial Black" panose="020B0A04020102020204" pitchFamily="34" charset="0"/>
              </a:rPr>
              <a:t>Instructor:   Paul Frommeyer</a:t>
            </a:r>
          </a:p>
          <a:p>
            <a:pPr algn="l">
              <a:spcBef>
                <a:spcPts val="0"/>
              </a:spcBef>
            </a:pPr>
            <a:r>
              <a:rPr lang="en-US" dirty="0">
                <a:solidFill>
                  <a:srgbClr val="FFFF00"/>
                </a:solidFill>
                <a:latin typeface="Arial Black" panose="020B0A04020102020204" pitchFamily="34" charset="0"/>
              </a:rPr>
              <a:t> </a:t>
            </a:r>
            <a:r>
              <a:rPr lang="en-US" dirty="0" smtClean="0">
                <a:solidFill>
                  <a:srgbClr val="FFFF00"/>
                </a:solidFill>
                <a:latin typeface="Arial Black" panose="020B0A04020102020204" pitchFamily="34" charset="0"/>
              </a:rPr>
              <a:t>                    </a:t>
            </a:r>
            <a:r>
              <a:rPr lang="en-US" sz="2000" dirty="0" smtClean="0">
                <a:solidFill>
                  <a:srgbClr val="FFFF00"/>
                </a:solidFill>
                <a:latin typeface="Arial Black" panose="020B0A04020102020204" pitchFamily="34" charset="0"/>
              </a:rPr>
              <a:t>www.paulfrommeyer.com</a:t>
            </a:r>
            <a:endParaRPr lang="en-US" dirty="0" smtClean="0">
              <a:solidFill>
                <a:srgbClr val="FFFF00"/>
              </a:solidFill>
              <a:latin typeface="Arial Black" panose="020B0A04020102020204" pitchFamily="34" charset="0"/>
            </a:endParaRPr>
          </a:p>
          <a:p>
            <a:pPr algn="l"/>
            <a:endParaRPr lang="en-US" dirty="0" smtClean="0">
              <a:solidFill>
                <a:srgbClr val="FFFF00"/>
              </a:solidFill>
              <a:latin typeface="Arial Black" panose="020B0A04020102020204" pitchFamily="34" charset="0"/>
            </a:endParaRPr>
          </a:p>
          <a:p>
            <a:pPr algn="l"/>
            <a:r>
              <a:rPr lang="en-US" sz="2800" dirty="0" smtClean="0">
                <a:solidFill>
                  <a:srgbClr val="FFFF00"/>
                </a:solidFill>
                <a:latin typeface="Arial Black" panose="020B0A04020102020204" pitchFamily="34" charset="0"/>
              </a:rPr>
              <a:t>Corporate Sponsor: DXC Technology</a:t>
            </a:r>
          </a:p>
        </p:txBody>
      </p:sp>
      <p:pic>
        <p:nvPicPr>
          <p:cNvPr id="7"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2800" y="5156836"/>
            <a:ext cx="2438400" cy="1330960"/>
          </a:xfrm>
          <a:prstGeom prst="rect">
            <a:avLst/>
          </a:prstGeom>
          <a:noFill/>
          <a:ln>
            <a:noFill/>
          </a:ln>
          <a:effectLst/>
          <a:extLst/>
        </p:spPr>
      </p:pic>
    </p:spTree>
    <p:extLst>
      <p:ext uri="{BB962C8B-B14F-4D97-AF65-F5344CB8AC3E}">
        <p14:creationId xmlns:p14="http://schemas.microsoft.com/office/powerpoint/2010/main" val="15814062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639762"/>
          </a:xfrm>
        </p:spPr>
        <p:txBody>
          <a:bodyPr/>
          <a:lstStyle/>
          <a:p>
            <a:r>
              <a:rPr lang="en-US" sz="3200" dirty="0" err="1" smtClean="0"/>
              <a:t>MD_Parola</a:t>
            </a:r>
            <a:r>
              <a:rPr lang="en-US" sz="3200" dirty="0" smtClean="0"/>
              <a:t> Font Details (cont.)</a:t>
            </a:r>
            <a:endParaRPr lang="en-US" sz="3200" dirty="0"/>
          </a:p>
        </p:txBody>
      </p:sp>
      <p:sp>
        <p:nvSpPr>
          <p:cNvPr id="5" name="Content Placeholder 2"/>
          <p:cNvSpPr txBox="1">
            <a:spLocks/>
          </p:cNvSpPr>
          <p:nvPr/>
        </p:nvSpPr>
        <p:spPr>
          <a:xfrm>
            <a:off x="457200" y="1219200"/>
            <a:ext cx="8229600" cy="114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1200"/>
              </a:spcBef>
              <a:buNone/>
            </a:pPr>
            <a:r>
              <a:rPr lang="en-US" sz="2000" dirty="0"/>
              <a:t>An example of the standard font in the library shows how the code formatting can be used to logically separate the defined characters even though the data is physically a sequential byte stream:</a:t>
            </a:r>
            <a:endParaRPr lang="en-US" sz="2000" b="1" dirty="0" smtClean="0">
              <a:solidFill>
                <a:srgbClr val="FFFF00"/>
              </a:solidFill>
              <a:latin typeface="Consolas" panose="020B0609020204030204" pitchFamily="49" charset="0"/>
              <a:cs typeface="Consolas" panose="020B0609020204030204" pitchFamily="49" charset="0"/>
            </a:endParaRPr>
          </a:p>
        </p:txBody>
      </p:sp>
      <p:sp>
        <p:nvSpPr>
          <p:cNvPr id="4" name="Content Placeholder 2"/>
          <p:cNvSpPr txBox="1">
            <a:spLocks/>
          </p:cNvSpPr>
          <p:nvPr/>
        </p:nvSpPr>
        <p:spPr>
          <a:xfrm>
            <a:off x="533400" y="2209800"/>
            <a:ext cx="7391400" cy="1905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1800" dirty="0">
                <a:solidFill>
                  <a:srgbClr val="FFFF00"/>
                </a:solidFill>
                <a:latin typeface="Consolas" panose="020B0609020204030204" pitchFamily="49" charset="0"/>
                <a:cs typeface="Consolas" panose="020B0609020204030204" pitchFamily="49" charset="0"/>
              </a:rPr>
              <a:t>5, 0x30, 0x38, 0x3e, 0x38, 0x30, // 30 - 'Up Pointer' </a:t>
            </a:r>
            <a:endParaRPr lang="en-US" sz="1800" dirty="0" smtClean="0">
              <a:solidFill>
                <a:srgbClr val="FFFF00"/>
              </a:solidFill>
              <a:latin typeface="Consolas" panose="020B0609020204030204" pitchFamily="49" charset="0"/>
              <a:cs typeface="Consolas" panose="020B0609020204030204" pitchFamily="49" charset="0"/>
            </a:endParaRPr>
          </a:p>
          <a:p>
            <a:pPr marL="0" indent="0">
              <a:spcBef>
                <a:spcPts val="0"/>
              </a:spcBef>
              <a:buNone/>
            </a:pPr>
            <a:r>
              <a:rPr lang="en-US" sz="1800" dirty="0" smtClean="0">
                <a:solidFill>
                  <a:srgbClr val="FFFF00"/>
                </a:solidFill>
                <a:latin typeface="Consolas" panose="020B0609020204030204" pitchFamily="49" charset="0"/>
                <a:cs typeface="Consolas" panose="020B0609020204030204" pitchFamily="49" charset="0"/>
              </a:rPr>
              <a:t>5</a:t>
            </a:r>
            <a:r>
              <a:rPr lang="en-US" sz="1800" dirty="0">
                <a:solidFill>
                  <a:srgbClr val="FFFF00"/>
                </a:solidFill>
                <a:latin typeface="Consolas" panose="020B0609020204030204" pitchFamily="49" charset="0"/>
                <a:cs typeface="Consolas" panose="020B0609020204030204" pitchFamily="49" charset="0"/>
              </a:rPr>
              <a:t>, 0x06, 0x0e, 0x3e, 0x0e, 0x06, // 31 - 'Down Pointer' </a:t>
            </a:r>
            <a:endParaRPr lang="en-US" sz="1800" dirty="0" smtClean="0">
              <a:solidFill>
                <a:srgbClr val="FFFF00"/>
              </a:solidFill>
              <a:latin typeface="Consolas" panose="020B0609020204030204" pitchFamily="49" charset="0"/>
              <a:cs typeface="Consolas" panose="020B0609020204030204" pitchFamily="49" charset="0"/>
            </a:endParaRPr>
          </a:p>
          <a:p>
            <a:pPr marL="0" indent="0">
              <a:spcBef>
                <a:spcPts val="0"/>
              </a:spcBef>
              <a:buNone/>
            </a:pPr>
            <a:r>
              <a:rPr lang="en-US" sz="1800" dirty="0" smtClean="0">
                <a:solidFill>
                  <a:srgbClr val="FFFF00"/>
                </a:solidFill>
                <a:latin typeface="Consolas" panose="020B0609020204030204" pitchFamily="49" charset="0"/>
                <a:cs typeface="Consolas" panose="020B0609020204030204" pitchFamily="49" charset="0"/>
              </a:rPr>
              <a:t>2</a:t>
            </a:r>
            <a:r>
              <a:rPr lang="en-US" sz="1800" dirty="0">
                <a:solidFill>
                  <a:srgbClr val="FFFF00"/>
                </a:solidFill>
                <a:latin typeface="Consolas" panose="020B0609020204030204" pitchFamily="49" charset="0"/>
                <a:cs typeface="Consolas" panose="020B0609020204030204" pitchFamily="49" charset="0"/>
              </a:rPr>
              <a:t>, 0x00, 0x00, // 32 - 'Space' </a:t>
            </a:r>
            <a:endParaRPr lang="en-US" sz="1800" dirty="0" smtClean="0">
              <a:solidFill>
                <a:srgbClr val="FFFF00"/>
              </a:solidFill>
              <a:latin typeface="Consolas" panose="020B0609020204030204" pitchFamily="49" charset="0"/>
              <a:cs typeface="Consolas" panose="020B0609020204030204" pitchFamily="49" charset="0"/>
            </a:endParaRPr>
          </a:p>
          <a:p>
            <a:pPr marL="0" indent="0">
              <a:spcBef>
                <a:spcPts val="0"/>
              </a:spcBef>
              <a:buNone/>
            </a:pPr>
            <a:r>
              <a:rPr lang="en-US" sz="1800" dirty="0" smtClean="0">
                <a:solidFill>
                  <a:srgbClr val="FFFF00"/>
                </a:solidFill>
                <a:latin typeface="Consolas" panose="020B0609020204030204" pitchFamily="49" charset="0"/>
                <a:cs typeface="Consolas" panose="020B0609020204030204" pitchFamily="49" charset="0"/>
              </a:rPr>
              <a:t>1</a:t>
            </a:r>
            <a:r>
              <a:rPr lang="en-US" sz="1800" dirty="0">
                <a:solidFill>
                  <a:srgbClr val="FFFF00"/>
                </a:solidFill>
                <a:latin typeface="Consolas" panose="020B0609020204030204" pitchFamily="49" charset="0"/>
                <a:cs typeface="Consolas" panose="020B0609020204030204" pitchFamily="49" charset="0"/>
              </a:rPr>
              <a:t>, 0x5f, // 33 - '!' </a:t>
            </a:r>
            <a:endParaRPr lang="en-US" sz="1800" dirty="0" smtClean="0">
              <a:solidFill>
                <a:srgbClr val="FFFF00"/>
              </a:solidFill>
              <a:latin typeface="Consolas" panose="020B0609020204030204" pitchFamily="49" charset="0"/>
              <a:cs typeface="Consolas" panose="020B0609020204030204" pitchFamily="49" charset="0"/>
            </a:endParaRPr>
          </a:p>
          <a:p>
            <a:pPr marL="0" indent="0">
              <a:spcBef>
                <a:spcPts val="0"/>
              </a:spcBef>
              <a:buNone/>
            </a:pPr>
            <a:r>
              <a:rPr lang="en-US" sz="1800" dirty="0" smtClean="0">
                <a:solidFill>
                  <a:srgbClr val="FFFF00"/>
                </a:solidFill>
                <a:latin typeface="Consolas" panose="020B0609020204030204" pitchFamily="49" charset="0"/>
                <a:cs typeface="Consolas" panose="020B0609020204030204" pitchFamily="49" charset="0"/>
              </a:rPr>
              <a:t>3</a:t>
            </a:r>
            <a:r>
              <a:rPr lang="en-US" sz="1800" dirty="0">
                <a:solidFill>
                  <a:srgbClr val="FFFF00"/>
                </a:solidFill>
                <a:latin typeface="Consolas" panose="020B0609020204030204" pitchFamily="49" charset="0"/>
                <a:cs typeface="Consolas" panose="020B0609020204030204" pitchFamily="49" charset="0"/>
              </a:rPr>
              <a:t>, 0x07, 0x00, 0x07, // 34 - '"' </a:t>
            </a:r>
            <a:endParaRPr lang="en-US" sz="1800" dirty="0" smtClean="0">
              <a:solidFill>
                <a:srgbClr val="FFFF00"/>
              </a:solidFill>
              <a:latin typeface="Consolas" panose="020B0609020204030204" pitchFamily="49" charset="0"/>
              <a:cs typeface="Consolas" panose="020B0609020204030204" pitchFamily="49" charset="0"/>
            </a:endParaRPr>
          </a:p>
          <a:p>
            <a:pPr marL="0" indent="0">
              <a:spcBef>
                <a:spcPts val="0"/>
              </a:spcBef>
              <a:buNone/>
            </a:pPr>
            <a:r>
              <a:rPr lang="en-US" sz="1800" dirty="0" smtClean="0">
                <a:solidFill>
                  <a:srgbClr val="FFFF00"/>
                </a:solidFill>
                <a:latin typeface="Consolas" panose="020B0609020204030204" pitchFamily="49" charset="0"/>
                <a:cs typeface="Consolas" panose="020B0609020204030204" pitchFamily="49" charset="0"/>
              </a:rPr>
              <a:t>5</a:t>
            </a:r>
            <a:r>
              <a:rPr lang="en-US" sz="1800" dirty="0">
                <a:solidFill>
                  <a:srgbClr val="FFFF00"/>
                </a:solidFill>
                <a:latin typeface="Consolas" panose="020B0609020204030204" pitchFamily="49" charset="0"/>
                <a:cs typeface="Consolas" panose="020B0609020204030204" pitchFamily="49" charset="0"/>
              </a:rPr>
              <a:t>, 0x14, 0x7f, 0x14, 0x7f, 0x14, // 35 - '#'</a:t>
            </a:r>
            <a:endParaRPr lang="en-US" sz="1800" b="1" dirty="0" smtClean="0">
              <a:solidFill>
                <a:srgbClr val="FFFF00"/>
              </a:solidFill>
              <a:latin typeface="Consolas" panose="020B0609020204030204" pitchFamily="49" charset="0"/>
              <a:cs typeface="Consolas" panose="020B0609020204030204" pitchFamily="49" charset="0"/>
            </a:endParaRPr>
          </a:p>
        </p:txBody>
      </p:sp>
      <p:sp>
        <p:nvSpPr>
          <p:cNvPr id="6" name="Content Placeholder 2"/>
          <p:cNvSpPr txBox="1">
            <a:spLocks/>
          </p:cNvSpPr>
          <p:nvPr/>
        </p:nvSpPr>
        <p:spPr>
          <a:xfrm>
            <a:off x="457200" y="4038600"/>
            <a:ext cx="8229600" cy="2667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1200"/>
              </a:spcBef>
              <a:buNone/>
            </a:pPr>
            <a:r>
              <a:rPr lang="en-US" sz="2000" dirty="0"/>
              <a:t>To find a character in the font table, the library does a sequential search by looking at the first byte (the size </a:t>
            </a:r>
            <a:r>
              <a:rPr lang="en-US" sz="2000" i="1" dirty="0"/>
              <a:t>n</a:t>
            </a:r>
            <a:r>
              <a:rPr lang="en-US" sz="2000" dirty="0"/>
              <a:t>), skips </a:t>
            </a:r>
            <a:r>
              <a:rPr lang="en-US" sz="2000" i="1" dirty="0"/>
              <a:t>n</a:t>
            </a:r>
            <a:r>
              <a:rPr lang="en-US" sz="2000" dirty="0"/>
              <a:t>+1 bytes to the next character’s size byte, repeating until the last or target character is reached</a:t>
            </a:r>
            <a:r>
              <a:rPr lang="en-US" sz="2000" dirty="0" smtClean="0"/>
              <a:t>.</a:t>
            </a:r>
          </a:p>
          <a:p>
            <a:pPr marL="0" indent="0">
              <a:spcBef>
                <a:spcPts val="1200"/>
              </a:spcBef>
              <a:buNone/>
            </a:pPr>
            <a:r>
              <a:rPr lang="en-US" sz="2000" dirty="0"/>
              <a:t>Double height fonts are stored in one font definition table by restricting the range of displayable ASCII character to 0..127. The lower half of each character is located at ASCII codes 0 through 127 and the upper part is located in ASCII codes 128 through 255, offset 128 positions from the lower half. For example, character ‘A’ is stored in positions 65, the normal location for a single height character, and 193 (65 + 128).</a:t>
            </a:r>
            <a:endParaRPr lang="en-US" sz="2000" b="1" dirty="0" smtClean="0">
              <a:solidFill>
                <a:srgbClr val="FFFF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693729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715962"/>
          </a:xfrm>
        </p:spPr>
        <p:txBody>
          <a:bodyPr/>
          <a:lstStyle/>
          <a:p>
            <a:r>
              <a:rPr lang="en-US" sz="3200" dirty="0" smtClean="0"/>
              <a:t>Creating </a:t>
            </a:r>
            <a:r>
              <a:rPr lang="en-US" sz="3200" dirty="0" err="1" smtClean="0"/>
              <a:t>MD_Parola</a:t>
            </a:r>
            <a:r>
              <a:rPr lang="en-US" sz="3200" dirty="0" smtClean="0"/>
              <a:t> Fonts</a:t>
            </a:r>
            <a:endParaRPr lang="en-US" sz="3200" dirty="0"/>
          </a:p>
        </p:txBody>
      </p:sp>
      <p:sp>
        <p:nvSpPr>
          <p:cNvPr id="5" name="Content Placeholder 2"/>
          <p:cNvSpPr txBox="1">
            <a:spLocks/>
          </p:cNvSpPr>
          <p:nvPr/>
        </p:nvSpPr>
        <p:spPr>
          <a:xfrm>
            <a:off x="457200" y="1219200"/>
            <a:ext cx="8229600" cy="5410200"/>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Creating font files manually is a tedious process, so the MD_MAX72xx library is supplied with two utilities to ease the pain.</a:t>
            </a:r>
          </a:p>
          <a:p>
            <a:r>
              <a:rPr lang="en-US" b="1" dirty="0"/>
              <a:t>txt2font</a:t>
            </a:r>
            <a:r>
              <a:rPr lang="en-US" dirty="0"/>
              <a:t> is a command line utility that processes a text definition of the font data file. This is implemented in C with source code supplied, allowing users on any operating system to compile a version to work with their OS.</a:t>
            </a:r>
          </a:p>
          <a:p>
            <a:r>
              <a:rPr lang="en-US" b="1" dirty="0" err="1"/>
              <a:t>FontBuilder</a:t>
            </a:r>
            <a:r>
              <a:rPr lang="en-US" dirty="0"/>
              <a:t> is a GUI utility implemented as VBA in Microsoft Excel. As </a:t>
            </a:r>
            <a:r>
              <a:rPr lang="en-US" dirty="0" err="1"/>
              <a:t>FontBuilder</a:t>
            </a:r>
            <a:r>
              <a:rPr lang="en-US" dirty="0"/>
              <a:t> requires Microsoft Office products, it does not work environments where these are not available</a:t>
            </a:r>
            <a:r>
              <a:rPr lang="en-US" dirty="0" smtClean="0"/>
              <a:t>. [So we will not be using this in class]</a:t>
            </a:r>
            <a:endParaRPr lang="en-US" dirty="0"/>
          </a:p>
          <a:p>
            <a:r>
              <a:rPr lang="en-US" dirty="0"/>
              <a:t>For both utilities, several font definition files are supplied as examples or starting points for your own fonts</a:t>
            </a:r>
            <a:r>
              <a:rPr lang="en-US" dirty="0" smtClean="0"/>
              <a:t>.</a:t>
            </a:r>
            <a:br>
              <a:rPr lang="en-US" dirty="0" smtClean="0"/>
            </a:br>
            <a:endParaRPr lang="en-US" dirty="0"/>
          </a:p>
          <a:p>
            <a:r>
              <a:rPr lang="en-US" b="1" dirty="0"/>
              <a:t>UPDATE 16 Nov 2018</a:t>
            </a:r>
            <a:r>
              <a:rPr lang="en-US" dirty="0"/>
              <a:t>: Arduino forum user </a:t>
            </a:r>
            <a:r>
              <a:rPr lang="en-US" dirty="0" err="1"/>
              <a:t>pjrp</a:t>
            </a:r>
            <a:r>
              <a:rPr lang="en-US" dirty="0"/>
              <a:t> has created a web based to define and manage font data. Use it from </a:t>
            </a:r>
            <a:r>
              <a:rPr lang="en-US" u="sng" dirty="0">
                <a:hlinkClick r:id="rId2"/>
              </a:rPr>
              <a:t>here</a:t>
            </a:r>
            <a:r>
              <a:rPr lang="en-US" dirty="0"/>
              <a:t> and you can access his code repository </a:t>
            </a:r>
            <a:r>
              <a:rPr lang="en-US" u="sng" dirty="0">
                <a:hlinkClick r:id="rId3"/>
              </a:rPr>
              <a:t>here</a:t>
            </a:r>
            <a:r>
              <a:rPr lang="en-US" dirty="0"/>
              <a:t>.</a:t>
            </a:r>
            <a:br>
              <a:rPr lang="en-US" dirty="0"/>
            </a:br>
            <a:r>
              <a:rPr lang="en-US" dirty="0">
                <a:solidFill>
                  <a:srgbClr val="00FFFF"/>
                </a:solidFill>
              </a:rPr>
              <a:t>https://pjrp.github.io/MDParolaFontEditor</a:t>
            </a:r>
            <a:endParaRPr lang="en-US" dirty="0">
              <a:solidFill>
                <a:srgbClr val="00FFFF"/>
              </a:solidFill>
            </a:endParaRPr>
          </a:p>
          <a:p>
            <a:pPr marL="0" indent="0">
              <a:spcBef>
                <a:spcPts val="1200"/>
              </a:spcBef>
              <a:buNone/>
            </a:pPr>
            <a:endParaRPr lang="en-US" b="1" dirty="0" smtClean="0">
              <a:solidFill>
                <a:srgbClr val="FFFF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4750948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639762"/>
          </a:xfrm>
        </p:spPr>
        <p:txBody>
          <a:bodyPr/>
          <a:lstStyle/>
          <a:p>
            <a:r>
              <a:rPr lang="en-US" sz="3200" dirty="0" smtClean="0"/>
              <a:t>Th</a:t>
            </a:r>
            <a:r>
              <a:rPr lang="en-US" sz="3200" dirty="0" smtClean="0"/>
              <a:t>e TXT2FONT Utility</a:t>
            </a:r>
            <a:endParaRPr lang="en-US" sz="3200" dirty="0"/>
          </a:p>
        </p:txBody>
      </p:sp>
      <p:sp>
        <p:nvSpPr>
          <p:cNvPr id="5" name="Content Placeholder 2"/>
          <p:cNvSpPr txBox="1">
            <a:spLocks/>
          </p:cNvSpPr>
          <p:nvPr/>
        </p:nvSpPr>
        <p:spPr>
          <a:xfrm>
            <a:off x="500332" y="838200"/>
            <a:ext cx="8229600" cy="2895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1200"/>
              </a:spcBef>
              <a:buNone/>
            </a:pPr>
            <a:r>
              <a:rPr lang="en-US" sz="1600" b="1" dirty="0"/>
              <a:t>The txt2font utility is a command line application that converts a structured text definition of the font into a data file in the right format for MD_MAX72xx to use. The utility is supplied as an Win32 executable and source code for other OS</a:t>
            </a:r>
            <a:r>
              <a:rPr lang="en-US" sz="1600" b="1" dirty="0" smtClean="0"/>
              <a:t>.</a:t>
            </a:r>
            <a:endParaRPr lang="en-US" sz="1600" b="1" dirty="0"/>
          </a:p>
          <a:p>
            <a:pPr marL="0" indent="0">
              <a:spcBef>
                <a:spcPts val="1200"/>
              </a:spcBef>
              <a:buNone/>
            </a:pPr>
            <a:r>
              <a:rPr lang="en-US" sz="1600" b="1" dirty="0"/>
              <a:t>The application is invoked from the command line and only the root name of the file is given as a command line parameter (</a:t>
            </a:r>
            <a:r>
              <a:rPr lang="en-US" sz="1600" b="1" dirty="0" err="1"/>
              <a:t>eg</a:t>
            </a:r>
            <a:r>
              <a:rPr lang="en-US" sz="1600" b="1" dirty="0"/>
              <a:t> “txt2font </a:t>
            </a:r>
            <a:r>
              <a:rPr lang="en-US" sz="1600" b="1" dirty="0" err="1"/>
              <a:t>fred</a:t>
            </a:r>
            <a:r>
              <a:rPr lang="en-US" sz="1600" b="1" dirty="0"/>
              <a:t>”). The application will look for an input file with a “.txt” extension (“fred.txt”) and produce an output file with a “.h” extension (“</a:t>
            </a:r>
            <a:r>
              <a:rPr lang="en-US" sz="1600" b="1" dirty="0" err="1"/>
              <a:t>fred.h</a:t>
            </a:r>
            <a:r>
              <a:rPr lang="en-US" sz="1600" b="1" dirty="0" smtClean="0"/>
              <a:t>”).</a:t>
            </a:r>
            <a:endParaRPr lang="en-US" sz="1600" b="1" dirty="0"/>
          </a:p>
          <a:p>
            <a:pPr marL="0" indent="0">
              <a:spcBef>
                <a:spcPts val="1200"/>
              </a:spcBef>
              <a:buNone/>
            </a:pPr>
            <a:r>
              <a:rPr lang="en-US" sz="1600" b="1" dirty="0"/>
              <a:t>The txt2font file format is line based. Lines starting with a ‘.’ are directives for the application. All other lines direct the current character definition. An example of the beginning of a font definition file is shown and explained below.</a:t>
            </a:r>
            <a:endParaRPr lang="en-US" sz="1600" b="1" dirty="0"/>
          </a:p>
        </p:txBody>
      </p:sp>
      <p:sp>
        <p:nvSpPr>
          <p:cNvPr id="3" name="TextBox 2"/>
          <p:cNvSpPr txBox="1"/>
          <p:nvPr/>
        </p:nvSpPr>
        <p:spPr>
          <a:xfrm>
            <a:off x="609600" y="3962400"/>
            <a:ext cx="1733167" cy="2677656"/>
          </a:xfrm>
          <a:prstGeom prst="rect">
            <a:avLst/>
          </a:prstGeom>
          <a:noFill/>
        </p:spPr>
        <p:txBody>
          <a:bodyPr wrap="none" rtlCol="0">
            <a:spAutoFit/>
          </a:bodyPr>
          <a:lstStyle/>
          <a:p>
            <a:r>
              <a:rPr lang="en-US" sz="1050" dirty="0">
                <a:solidFill>
                  <a:srgbClr val="FFFF00"/>
                </a:solidFill>
                <a:latin typeface="Consolas" panose="020B0609020204030204" pitchFamily="49" charset="0"/>
                <a:cs typeface="Consolas" panose="020B0609020204030204" pitchFamily="49" charset="0"/>
              </a:rPr>
              <a:t>.NAME </a:t>
            </a:r>
            <a:r>
              <a:rPr lang="en-US" sz="1050" dirty="0" err="1">
                <a:solidFill>
                  <a:srgbClr val="FFFF00"/>
                </a:solidFill>
                <a:latin typeface="Consolas" panose="020B0609020204030204" pitchFamily="49" charset="0"/>
                <a:cs typeface="Consolas" panose="020B0609020204030204" pitchFamily="49" charset="0"/>
              </a:rPr>
              <a:t>sys_var_single</a:t>
            </a:r>
            <a:r>
              <a:rPr lang="en-US" sz="1050" dirty="0">
                <a:solidFill>
                  <a:srgbClr val="FFFF00"/>
                </a:solidFill>
                <a:latin typeface="Consolas" panose="020B0609020204030204" pitchFamily="49" charset="0"/>
                <a:cs typeface="Consolas" panose="020B0609020204030204" pitchFamily="49" charset="0"/>
              </a:rPr>
              <a:t> </a:t>
            </a:r>
            <a:endParaRPr lang="en-US" sz="1050" dirty="0" smtClean="0">
              <a:solidFill>
                <a:srgbClr val="FFFF00"/>
              </a:solidFill>
              <a:latin typeface="Consolas" panose="020B0609020204030204" pitchFamily="49" charset="0"/>
              <a:cs typeface="Consolas" panose="020B0609020204030204" pitchFamily="49" charset="0"/>
            </a:endParaRPr>
          </a:p>
          <a:p>
            <a:r>
              <a:rPr lang="en-US" sz="1050" dirty="0" smtClean="0">
                <a:solidFill>
                  <a:srgbClr val="FFFF00"/>
                </a:solidFill>
                <a:latin typeface="Consolas" panose="020B0609020204030204" pitchFamily="49" charset="0"/>
                <a:cs typeface="Consolas" panose="020B0609020204030204" pitchFamily="49" charset="0"/>
              </a:rPr>
              <a:t>.</a:t>
            </a:r>
            <a:r>
              <a:rPr lang="en-US" sz="1050" dirty="0">
                <a:solidFill>
                  <a:srgbClr val="FFFF00"/>
                </a:solidFill>
                <a:latin typeface="Consolas" panose="020B0609020204030204" pitchFamily="49" charset="0"/>
                <a:cs typeface="Consolas" panose="020B0609020204030204" pitchFamily="49" charset="0"/>
              </a:rPr>
              <a:t>HEIGHT 1 </a:t>
            </a:r>
            <a:endParaRPr lang="en-US" sz="1050" dirty="0" smtClean="0">
              <a:solidFill>
                <a:srgbClr val="FFFF00"/>
              </a:solidFill>
              <a:latin typeface="Consolas" panose="020B0609020204030204" pitchFamily="49" charset="0"/>
              <a:cs typeface="Consolas" panose="020B0609020204030204" pitchFamily="49" charset="0"/>
            </a:endParaRPr>
          </a:p>
          <a:p>
            <a:r>
              <a:rPr lang="en-US" sz="1050" dirty="0" smtClean="0">
                <a:solidFill>
                  <a:srgbClr val="FFFF00"/>
                </a:solidFill>
                <a:latin typeface="Consolas" panose="020B0609020204030204" pitchFamily="49" charset="0"/>
                <a:cs typeface="Consolas" panose="020B0609020204030204" pitchFamily="49" charset="0"/>
              </a:rPr>
              <a:t>.</a:t>
            </a:r>
            <a:r>
              <a:rPr lang="en-US" sz="1050" dirty="0">
                <a:solidFill>
                  <a:srgbClr val="FFFF00"/>
                </a:solidFill>
                <a:latin typeface="Consolas" panose="020B0609020204030204" pitchFamily="49" charset="0"/>
                <a:cs typeface="Consolas" panose="020B0609020204030204" pitchFamily="49" charset="0"/>
              </a:rPr>
              <a:t>WIDTH 0 </a:t>
            </a:r>
            <a:endParaRPr lang="en-US" sz="1050" dirty="0" smtClean="0">
              <a:solidFill>
                <a:srgbClr val="FFFF00"/>
              </a:solidFill>
              <a:latin typeface="Consolas" panose="020B0609020204030204" pitchFamily="49" charset="0"/>
              <a:cs typeface="Consolas" panose="020B0609020204030204" pitchFamily="49" charset="0"/>
            </a:endParaRPr>
          </a:p>
          <a:p>
            <a:r>
              <a:rPr lang="en-US" sz="1050" dirty="0" smtClean="0">
                <a:solidFill>
                  <a:srgbClr val="FFFF00"/>
                </a:solidFill>
                <a:latin typeface="Consolas" panose="020B0609020204030204" pitchFamily="49" charset="0"/>
                <a:cs typeface="Consolas" panose="020B0609020204030204" pitchFamily="49" charset="0"/>
              </a:rPr>
              <a:t>.</a:t>
            </a:r>
            <a:r>
              <a:rPr lang="en-US" sz="1050" dirty="0">
                <a:solidFill>
                  <a:srgbClr val="FFFF00"/>
                </a:solidFill>
                <a:latin typeface="Consolas" panose="020B0609020204030204" pitchFamily="49" charset="0"/>
                <a:cs typeface="Consolas" panose="020B0609020204030204" pitchFamily="49" charset="0"/>
              </a:rPr>
              <a:t>CHAR 0 </a:t>
            </a:r>
            <a:endParaRPr lang="en-US" sz="1050" dirty="0" smtClean="0">
              <a:solidFill>
                <a:srgbClr val="FFFF00"/>
              </a:solidFill>
              <a:latin typeface="Consolas" panose="020B0609020204030204" pitchFamily="49" charset="0"/>
              <a:cs typeface="Consolas" panose="020B0609020204030204" pitchFamily="49" charset="0"/>
            </a:endParaRPr>
          </a:p>
          <a:p>
            <a:r>
              <a:rPr lang="en-US" sz="1050" dirty="0" smtClean="0">
                <a:solidFill>
                  <a:srgbClr val="FFFF00"/>
                </a:solidFill>
                <a:latin typeface="Consolas" panose="020B0609020204030204" pitchFamily="49" charset="0"/>
                <a:cs typeface="Consolas" panose="020B0609020204030204" pitchFamily="49" charset="0"/>
              </a:rPr>
              <a:t>.</a:t>
            </a:r>
            <a:r>
              <a:rPr lang="en-US" sz="1050" dirty="0">
                <a:solidFill>
                  <a:srgbClr val="FFFF00"/>
                </a:solidFill>
                <a:latin typeface="Consolas" panose="020B0609020204030204" pitchFamily="49" charset="0"/>
                <a:cs typeface="Consolas" panose="020B0609020204030204" pitchFamily="49" charset="0"/>
              </a:rPr>
              <a:t>NOTE 'Empty Cell' </a:t>
            </a:r>
            <a:endParaRPr lang="en-US" sz="1050" dirty="0" smtClean="0">
              <a:solidFill>
                <a:srgbClr val="FFFF00"/>
              </a:solidFill>
              <a:latin typeface="Consolas" panose="020B0609020204030204" pitchFamily="49" charset="0"/>
              <a:cs typeface="Consolas" panose="020B0609020204030204" pitchFamily="49" charset="0"/>
            </a:endParaRPr>
          </a:p>
          <a:p>
            <a:r>
              <a:rPr lang="en-US" sz="1050" dirty="0" smtClean="0">
                <a:solidFill>
                  <a:srgbClr val="FFFF00"/>
                </a:solidFill>
                <a:latin typeface="Consolas" panose="020B0609020204030204" pitchFamily="49" charset="0"/>
                <a:cs typeface="Consolas" panose="020B0609020204030204" pitchFamily="49" charset="0"/>
              </a:rPr>
              <a:t>.</a:t>
            </a:r>
            <a:r>
              <a:rPr lang="en-US" sz="1050" dirty="0">
                <a:solidFill>
                  <a:srgbClr val="FFFF00"/>
                </a:solidFill>
                <a:latin typeface="Consolas" panose="020B0609020204030204" pitchFamily="49" charset="0"/>
                <a:cs typeface="Consolas" panose="020B0609020204030204" pitchFamily="49" charset="0"/>
              </a:rPr>
              <a:t>CHAR 1 </a:t>
            </a:r>
            <a:endParaRPr lang="en-US" sz="1050" dirty="0" smtClean="0">
              <a:solidFill>
                <a:srgbClr val="FFFF00"/>
              </a:solidFill>
              <a:latin typeface="Consolas" panose="020B0609020204030204" pitchFamily="49" charset="0"/>
              <a:cs typeface="Consolas" panose="020B0609020204030204" pitchFamily="49" charset="0"/>
            </a:endParaRPr>
          </a:p>
          <a:p>
            <a:r>
              <a:rPr lang="en-US" sz="1050" dirty="0" smtClean="0">
                <a:solidFill>
                  <a:srgbClr val="FFFF00"/>
                </a:solidFill>
                <a:latin typeface="Consolas" panose="020B0609020204030204" pitchFamily="49" charset="0"/>
                <a:cs typeface="Consolas" panose="020B0609020204030204" pitchFamily="49" charset="0"/>
              </a:rPr>
              <a:t>.</a:t>
            </a:r>
            <a:r>
              <a:rPr lang="en-US" sz="1050" dirty="0">
                <a:solidFill>
                  <a:srgbClr val="FFFF00"/>
                </a:solidFill>
                <a:latin typeface="Consolas" panose="020B0609020204030204" pitchFamily="49" charset="0"/>
                <a:cs typeface="Consolas" panose="020B0609020204030204" pitchFamily="49" charset="0"/>
              </a:rPr>
              <a:t>NOTE 'Sad </a:t>
            </a:r>
            <a:r>
              <a:rPr lang="en-US" sz="1050" dirty="0" smtClean="0">
                <a:solidFill>
                  <a:srgbClr val="FFFF00"/>
                </a:solidFill>
                <a:latin typeface="Consolas" panose="020B0609020204030204" pitchFamily="49" charset="0"/>
                <a:cs typeface="Consolas" panose="020B0609020204030204" pitchFamily="49" charset="0"/>
              </a:rPr>
              <a:t>Smiley‘</a:t>
            </a:r>
          </a:p>
          <a:p>
            <a:r>
              <a:rPr lang="en-US" sz="1050" dirty="0" smtClean="0">
                <a:solidFill>
                  <a:srgbClr val="FFFF00"/>
                </a:solidFill>
                <a:latin typeface="Consolas" panose="020B0609020204030204" pitchFamily="49" charset="0"/>
                <a:cs typeface="Consolas" panose="020B0609020204030204" pitchFamily="49" charset="0"/>
              </a:rPr>
              <a:t> @@@ </a:t>
            </a:r>
          </a:p>
          <a:p>
            <a:r>
              <a:rPr lang="en-US" sz="1050" dirty="0" smtClean="0">
                <a:solidFill>
                  <a:srgbClr val="FFFF00"/>
                </a:solidFill>
                <a:latin typeface="Consolas" panose="020B0609020204030204" pitchFamily="49" charset="0"/>
                <a:cs typeface="Consolas" panose="020B0609020204030204" pitchFamily="49" charset="0"/>
              </a:rPr>
              <a:t>@@@@@ </a:t>
            </a:r>
          </a:p>
          <a:p>
            <a:r>
              <a:rPr lang="en-US" sz="1050" dirty="0" smtClean="0">
                <a:solidFill>
                  <a:srgbClr val="FFFF00"/>
                </a:solidFill>
                <a:latin typeface="Consolas" panose="020B0609020204030204" pitchFamily="49" charset="0"/>
                <a:cs typeface="Consolas" panose="020B0609020204030204" pitchFamily="49" charset="0"/>
              </a:rPr>
              <a:t>@ </a:t>
            </a:r>
            <a:r>
              <a:rPr lang="en-US" sz="1050" dirty="0">
                <a:solidFill>
                  <a:srgbClr val="FFFF00"/>
                </a:solidFill>
                <a:latin typeface="Consolas" panose="020B0609020204030204" pitchFamily="49" charset="0"/>
                <a:cs typeface="Consolas" panose="020B0609020204030204" pitchFamily="49" charset="0"/>
              </a:rPr>
              <a:t>@ @ </a:t>
            </a:r>
            <a:endParaRPr lang="en-US" sz="1050" dirty="0" smtClean="0">
              <a:solidFill>
                <a:srgbClr val="FFFF00"/>
              </a:solidFill>
              <a:latin typeface="Consolas" panose="020B0609020204030204" pitchFamily="49" charset="0"/>
              <a:cs typeface="Consolas" panose="020B0609020204030204" pitchFamily="49" charset="0"/>
            </a:endParaRPr>
          </a:p>
          <a:p>
            <a:r>
              <a:rPr lang="en-US" sz="1050" dirty="0" smtClean="0">
                <a:solidFill>
                  <a:srgbClr val="FFFF00"/>
                </a:solidFill>
                <a:latin typeface="Consolas" panose="020B0609020204030204" pitchFamily="49" charset="0"/>
                <a:cs typeface="Consolas" panose="020B0609020204030204" pitchFamily="49" charset="0"/>
              </a:rPr>
              <a:t>@@@@@</a:t>
            </a:r>
          </a:p>
          <a:p>
            <a:r>
              <a:rPr lang="en-US" sz="1050" dirty="0" smtClean="0">
                <a:solidFill>
                  <a:srgbClr val="FFFF00"/>
                </a:solidFill>
                <a:latin typeface="Consolas" panose="020B0609020204030204" pitchFamily="49" charset="0"/>
                <a:cs typeface="Consolas" panose="020B0609020204030204" pitchFamily="49" charset="0"/>
              </a:rPr>
              <a:t>@@ @@</a:t>
            </a:r>
          </a:p>
          <a:p>
            <a:r>
              <a:rPr lang="en-US" sz="1050" dirty="0" smtClean="0">
                <a:solidFill>
                  <a:srgbClr val="FFFF00"/>
                </a:solidFill>
                <a:latin typeface="Consolas" panose="020B0609020204030204" pitchFamily="49" charset="0"/>
                <a:cs typeface="Consolas" panose="020B0609020204030204" pitchFamily="49" charset="0"/>
              </a:rPr>
              <a:t>@   </a:t>
            </a:r>
            <a:r>
              <a:rPr lang="en-US" sz="1050" dirty="0">
                <a:solidFill>
                  <a:srgbClr val="FFFF00"/>
                </a:solidFill>
                <a:latin typeface="Consolas" panose="020B0609020204030204" pitchFamily="49" charset="0"/>
                <a:cs typeface="Consolas" panose="020B0609020204030204" pitchFamily="49" charset="0"/>
              </a:rPr>
              <a:t>@ </a:t>
            </a:r>
            <a:endParaRPr lang="en-US" sz="1050" dirty="0" smtClean="0">
              <a:solidFill>
                <a:srgbClr val="FFFF00"/>
              </a:solidFill>
              <a:latin typeface="Consolas" panose="020B0609020204030204" pitchFamily="49" charset="0"/>
              <a:cs typeface="Consolas" panose="020B0609020204030204" pitchFamily="49" charset="0"/>
            </a:endParaRPr>
          </a:p>
          <a:p>
            <a:r>
              <a:rPr lang="en-US" sz="1050" dirty="0">
                <a:solidFill>
                  <a:srgbClr val="FFFF00"/>
                </a:solidFill>
                <a:latin typeface="Consolas" panose="020B0609020204030204" pitchFamily="49" charset="0"/>
                <a:cs typeface="Consolas" panose="020B0609020204030204" pitchFamily="49" charset="0"/>
              </a:rPr>
              <a:t> </a:t>
            </a:r>
            <a:r>
              <a:rPr lang="en-US" sz="1050" dirty="0" smtClean="0">
                <a:solidFill>
                  <a:srgbClr val="FFFF00"/>
                </a:solidFill>
                <a:latin typeface="Consolas" panose="020B0609020204030204" pitchFamily="49" charset="0"/>
                <a:cs typeface="Consolas" panose="020B0609020204030204" pitchFamily="49" charset="0"/>
              </a:rPr>
              <a:t>@@@ </a:t>
            </a:r>
          </a:p>
          <a:p>
            <a:r>
              <a:rPr lang="en-US" sz="1050" dirty="0" smtClean="0">
                <a:solidFill>
                  <a:srgbClr val="FFFF00"/>
                </a:solidFill>
                <a:latin typeface="Consolas" panose="020B0609020204030204" pitchFamily="49" charset="0"/>
                <a:cs typeface="Consolas" panose="020B0609020204030204" pitchFamily="49" charset="0"/>
              </a:rPr>
              <a:t>.</a:t>
            </a:r>
            <a:r>
              <a:rPr lang="en-US" sz="1050" dirty="0">
                <a:solidFill>
                  <a:srgbClr val="FFFF00"/>
                </a:solidFill>
                <a:latin typeface="Consolas" panose="020B0609020204030204" pitchFamily="49" charset="0"/>
                <a:cs typeface="Consolas" panose="020B0609020204030204" pitchFamily="49" charset="0"/>
              </a:rPr>
              <a:t>CHAR 2 </a:t>
            </a:r>
            <a:endParaRPr lang="en-US" sz="1050" dirty="0" smtClean="0">
              <a:solidFill>
                <a:srgbClr val="FFFF00"/>
              </a:solidFill>
              <a:latin typeface="Consolas" panose="020B0609020204030204" pitchFamily="49" charset="0"/>
              <a:cs typeface="Consolas" panose="020B0609020204030204" pitchFamily="49" charset="0"/>
            </a:endParaRPr>
          </a:p>
          <a:p>
            <a:r>
              <a:rPr lang="en-US" sz="1050" dirty="0" smtClean="0">
                <a:solidFill>
                  <a:srgbClr val="FFFF00"/>
                </a:solidFill>
                <a:latin typeface="Consolas" panose="020B0609020204030204" pitchFamily="49" charset="0"/>
                <a:cs typeface="Consolas" panose="020B0609020204030204" pitchFamily="49" charset="0"/>
              </a:rPr>
              <a:t>.</a:t>
            </a:r>
            <a:r>
              <a:rPr lang="en-US" sz="1050" dirty="0">
                <a:solidFill>
                  <a:srgbClr val="FFFF00"/>
                </a:solidFill>
                <a:latin typeface="Consolas" panose="020B0609020204030204" pitchFamily="49" charset="0"/>
                <a:cs typeface="Consolas" panose="020B0609020204030204" pitchFamily="49" charset="0"/>
              </a:rPr>
              <a:t>NOTE 'Happy Smiley'</a:t>
            </a:r>
          </a:p>
        </p:txBody>
      </p:sp>
      <p:sp>
        <p:nvSpPr>
          <p:cNvPr id="6" name="TextBox 5"/>
          <p:cNvSpPr txBox="1"/>
          <p:nvPr/>
        </p:nvSpPr>
        <p:spPr>
          <a:xfrm>
            <a:off x="2438400" y="3881608"/>
            <a:ext cx="6400800" cy="2839239"/>
          </a:xfrm>
          <a:prstGeom prst="rect">
            <a:avLst/>
          </a:prstGeom>
          <a:noFill/>
        </p:spPr>
        <p:txBody>
          <a:bodyPr wrap="square" rtlCol="0">
            <a:spAutoFit/>
          </a:bodyPr>
          <a:lstStyle/>
          <a:p>
            <a:r>
              <a:rPr lang="en-US" sz="1050" dirty="0">
                <a:solidFill>
                  <a:schemeClr val="bg1"/>
                </a:solidFill>
              </a:rPr>
              <a:t>The directives have the following meaning:</a:t>
            </a:r>
          </a:p>
          <a:p>
            <a:r>
              <a:rPr lang="en-US" sz="1050" b="1" dirty="0">
                <a:solidFill>
                  <a:schemeClr val="bg1"/>
                </a:solidFill>
              </a:rPr>
              <a:t>.NAME</a:t>
            </a:r>
            <a:r>
              <a:rPr lang="en-US" sz="1050" dirty="0">
                <a:solidFill>
                  <a:schemeClr val="bg1"/>
                </a:solidFill>
              </a:rPr>
              <a:t> defines the name for the font and is used in naming the font table variable. The name can appear anywhere in the file. If omitted, a default name is used. This directive should appear once at the start of a file.</a:t>
            </a:r>
          </a:p>
          <a:p>
            <a:r>
              <a:rPr lang="en-US" sz="1050" b="1" dirty="0">
                <a:solidFill>
                  <a:schemeClr val="bg1"/>
                </a:solidFill>
              </a:rPr>
              <a:t>.HEIGHT</a:t>
            </a:r>
            <a:r>
              <a:rPr lang="en-US" sz="1050" dirty="0">
                <a:solidFill>
                  <a:schemeClr val="bg1"/>
                </a:solidFill>
              </a:rPr>
              <a:t> defines the height for the font. Single height fonts are ‘1’ and double height fonts are ‘2’. If omitted, the application assumes single height font. This directive should appear once at the start of a file.</a:t>
            </a:r>
          </a:p>
          <a:p>
            <a:r>
              <a:rPr lang="en-US" sz="1050" b="1" dirty="0">
                <a:solidFill>
                  <a:schemeClr val="bg1"/>
                </a:solidFill>
              </a:rPr>
              <a:t>.WIDTH</a:t>
            </a:r>
            <a:r>
              <a:rPr lang="en-US" sz="1050" dirty="0">
                <a:solidFill>
                  <a:schemeClr val="bg1"/>
                </a:solidFill>
              </a:rPr>
              <a:t> specifies the width of the font for all the characters defined between this WIDTH and the next WIDTH definition. Zero denotes variable (or unspecified) width; any other number defines the fixed width. WIDTH may be changed within the file – for example to define a fixed size space (where no pixels can be drawn!) character in a variable width font.</a:t>
            </a:r>
          </a:p>
          <a:p>
            <a:r>
              <a:rPr lang="en-US" sz="1050" b="1" dirty="0">
                <a:solidFill>
                  <a:schemeClr val="bg1"/>
                </a:solidFill>
              </a:rPr>
              <a:t>.CHAR</a:t>
            </a:r>
            <a:r>
              <a:rPr lang="en-US" sz="1050" dirty="0">
                <a:solidFill>
                  <a:schemeClr val="bg1"/>
                </a:solidFill>
              </a:rPr>
              <a:t> ends the definition of the current character and starts the definition for the specified ASCII value. Valid parameters are 0..255 for single height, and 0..127 for double height. If a character code is omitted in the font definition file it is assumed to be empty.</a:t>
            </a:r>
          </a:p>
          <a:p>
            <a:r>
              <a:rPr lang="en-US" sz="1050" b="1" dirty="0">
                <a:solidFill>
                  <a:schemeClr val="bg1"/>
                </a:solidFill>
              </a:rPr>
              <a:t>.NOTE</a:t>
            </a:r>
            <a:r>
              <a:rPr lang="en-US" sz="1050" dirty="0">
                <a:solidFill>
                  <a:schemeClr val="bg1"/>
                </a:solidFill>
              </a:rPr>
              <a:t> is an option note that will be added as a comment for the entry in the font data table.</a:t>
            </a:r>
          </a:p>
          <a:p>
            <a:r>
              <a:rPr lang="en-US" sz="1050" dirty="0">
                <a:solidFill>
                  <a:schemeClr val="bg1"/>
                </a:solidFill>
              </a:rPr>
              <a:t>Any lines not starting with a ‘.’ are data lines for the current character. The font characters are drawn using a non-space character (</a:t>
            </a:r>
            <a:r>
              <a:rPr lang="en-US" sz="1050" dirty="0" err="1">
                <a:solidFill>
                  <a:schemeClr val="bg1"/>
                </a:solidFill>
              </a:rPr>
              <a:t>eg</a:t>
            </a:r>
            <a:r>
              <a:rPr lang="en-US" sz="1050" dirty="0">
                <a:solidFill>
                  <a:schemeClr val="bg1"/>
                </a:solidFill>
              </a:rPr>
              <a:t>, ‘*’ or ‘@’) wherever a LED needs to be ‘on’. The application scans from the top down, so any lines missing at the bottom of the character definition are assumed to be blank. However, blank lines at the top need to be shown. Any extra rows are ignored will cause program errors.</a:t>
            </a:r>
          </a:p>
        </p:txBody>
      </p:sp>
    </p:spTree>
    <p:extLst>
      <p:ext uri="{BB962C8B-B14F-4D97-AF65-F5344CB8AC3E}">
        <p14:creationId xmlns:p14="http://schemas.microsoft.com/office/powerpoint/2010/main" val="6344217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639762"/>
          </a:xfrm>
        </p:spPr>
        <p:txBody>
          <a:bodyPr/>
          <a:lstStyle/>
          <a:p>
            <a:r>
              <a:rPr lang="en-US" sz="3200" dirty="0" smtClean="0"/>
              <a:t>Th</a:t>
            </a:r>
            <a:r>
              <a:rPr lang="en-US" sz="3200" dirty="0" smtClean="0"/>
              <a:t>e </a:t>
            </a:r>
            <a:r>
              <a:rPr lang="en-US" sz="3200" dirty="0"/>
              <a:t>Online Utility</a:t>
            </a:r>
            <a:br>
              <a:rPr lang="en-US" sz="3200" dirty="0"/>
            </a:br>
            <a:r>
              <a:rPr lang="en-US" sz="1800" dirty="0">
                <a:solidFill>
                  <a:srgbClr val="00FFFF"/>
                </a:solidFill>
              </a:rPr>
              <a:t>https://pjrp.github.io/MDParolaFontEditor</a:t>
            </a:r>
            <a:endParaRPr lang="en-US" sz="3200" dirty="0">
              <a:solidFill>
                <a:srgbClr val="00FFFF"/>
              </a:solidFill>
            </a:endParaRPr>
          </a:p>
        </p:txBody>
      </p:sp>
      <p:sp>
        <p:nvSpPr>
          <p:cNvPr id="5" name="Content Placeholder 2"/>
          <p:cNvSpPr txBox="1">
            <a:spLocks/>
          </p:cNvSpPr>
          <p:nvPr/>
        </p:nvSpPr>
        <p:spPr>
          <a:xfrm>
            <a:off x="500332" y="1066800"/>
            <a:ext cx="8229600" cy="83820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1200"/>
              </a:spcBef>
              <a:buNone/>
            </a:pPr>
            <a:r>
              <a:rPr lang="en-US" sz="1600" b="1" dirty="0" smtClean="0"/>
              <a:t>The online PJRP MD_MAX72XX/</a:t>
            </a:r>
            <a:r>
              <a:rPr lang="en-US" sz="1600" b="1" dirty="0" err="1" smtClean="0"/>
              <a:t>MD_Parola</a:t>
            </a:r>
            <a:r>
              <a:rPr lang="en-US" sz="1600" b="1" dirty="0" smtClean="0"/>
              <a:t> font utility allows for both the creation of entirely new fonts and the editing of existing fonts</a:t>
            </a:r>
          </a:p>
          <a:p>
            <a:pPr marL="0" indent="0">
              <a:spcBef>
                <a:spcPts val="1200"/>
              </a:spcBef>
              <a:buNone/>
            </a:pPr>
            <a:r>
              <a:rPr lang="en-US" sz="1600" b="1" dirty="0" smtClean="0"/>
              <a:t>You can set the width of individual characters and also specify double-height characters</a:t>
            </a:r>
            <a:endParaRPr lang="en-US" sz="1600" b="1" dirty="0"/>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057" y="1828800"/>
            <a:ext cx="8397875" cy="4813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21461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639762"/>
          </a:xfrm>
        </p:spPr>
        <p:txBody>
          <a:bodyPr/>
          <a:lstStyle/>
          <a:p>
            <a:r>
              <a:rPr lang="en-US" sz="3200" dirty="0" smtClean="0"/>
              <a:t>Th</a:t>
            </a:r>
            <a:r>
              <a:rPr lang="en-US" sz="3200" dirty="0" smtClean="0"/>
              <a:t>e </a:t>
            </a:r>
            <a:r>
              <a:rPr lang="en-US" sz="3200" dirty="0"/>
              <a:t>Online Utility</a:t>
            </a:r>
            <a:br>
              <a:rPr lang="en-US" sz="3200" dirty="0"/>
            </a:br>
            <a:r>
              <a:rPr lang="en-US" sz="1800" dirty="0">
                <a:solidFill>
                  <a:srgbClr val="00FFFF"/>
                </a:solidFill>
              </a:rPr>
              <a:t>https://pjrp.github.io/MDParolaFontEditor</a:t>
            </a:r>
            <a:endParaRPr lang="en-US" sz="3200" dirty="0">
              <a:solidFill>
                <a:srgbClr val="00FFFF"/>
              </a:solidFill>
            </a:endParaRPr>
          </a:p>
        </p:txBody>
      </p:sp>
      <p:sp>
        <p:nvSpPr>
          <p:cNvPr id="5" name="Content Placeholder 2"/>
          <p:cNvSpPr txBox="1">
            <a:spLocks/>
          </p:cNvSpPr>
          <p:nvPr/>
        </p:nvSpPr>
        <p:spPr>
          <a:xfrm>
            <a:off x="500332" y="1066800"/>
            <a:ext cx="8229600" cy="35814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1200"/>
              </a:spcBef>
              <a:buNone/>
            </a:pPr>
            <a:r>
              <a:rPr lang="en-US" sz="1600" b="1" dirty="0" smtClean="0"/>
              <a:t>The dot-matrix “character designer” portion of the online utility is extremely useful; not only does it allow one to directly “draw” any font character, but once drawn, the decimal equivalent column specifiers are listed in the text window to the left. </a:t>
            </a:r>
          </a:p>
          <a:p>
            <a:pPr marL="0" indent="0">
              <a:spcBef>
                <a:spcPts val="1200"/>
              </a:spcBef>
              <a:buNone/>
            </a:pPr>
            <a:r>
              <a:rPr lang="en-US" sz="1600" b="1" dirty="0" smtClean="0"/>
              <a:t>This means that even if you are not going to use the utility to build an entire font, you can use the character designer to design a single character, then place the code for that single character directly into your sketch in such a way as to overwrite one of the character locations in an existing font (and more on that in a moment.) </a:t>
            </a:r>
          </a:p>
          <a:p>
            <a:pPr marL="0" indent="0">
              <a:spcBef>
                <a:spcPts val="1200"/>
              </a:spcBef>
              <a:buNone/>
            </a:pPr>
            <a:r>
              <a:rPr lang="en-US" sz="1600" b="1" dirty="0" smtClean="0"/>
              <a:t>Thus you can “supplement” a font of your choice with characters of your choice. If you have the header file (.h) for the font, you can make the modification directly in the header file prior to compile time. Since any ASCII value between 0 and 255 can be redefined, there are usually very low or very high characters that have been left undefined (empty) and can be repurposed for your own use.</a:t>
            </a:r>
            <a:endParaRPr lang="en-US" sz="1600" b="1"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4572000"/>
            <a:ext cx="3638550" cy="166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flipV="1">
            <a:off x="2514600" y="5407518"/>
            <a:ext cx="1371600" cy="231282"/>
          </a:xfrm>
          <a:prstGeom prst="straightConnector1">
            <a:avLst/>
          </a:prstGeom>
          <a:ln w="57150">
            <a:solidFill>
              <a:srgbClr val="00FFFF"/>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14400" y="5100191"/>
            <a:ext cx="1524000" cy="1323439"/>
          </a:xfrm>
          <a:prstGeom prst="rect">
            <a:avLst/>
          </a:prstGeom>
          <a:noFill/>
        </p:spPr>
        <p:txBody>
          <a:bodyPr wrap="square" rtlCol="0">
            <a:spAutoFit/>
          </a:bodyPr>
          <a:lstStyle/>
          <a:p>
            <a:pPr algn="r"/>
            <a:r>
              <a:rPr lang="en-US" sz="1600" b="1" dirty="0" smtClean="0">
                <a:solidFill>
                  <a:srgbClr val="00FFFF"/>
                </a:solidFill>
                <a:latin typeface="Arial" panose="020B0604020202020204" pitchFamily="34" charset="0"/>
                <a:cs typeface="Arial" panose="020B0604020202020204" pitchFamily="34" charset="0"/>
              </a:rPr>
              <a:t>Decimal column numbers are shown in the text box</a:t>
            </a:r>
            <a:endParaRPr lang="en-US" sz="1600" b="1" dirty="0">
              <a:solidFill>
                <a:srgbClr val="00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558226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411162"/>
          </a:xfrm>
        </p:spPr>
        <p:txBody>
          <a:bodyPr/>
          <a:lstStyle/>
          <a:p>
            <a:r>
              <a:rPr lang="en-US" sz="3200" dirty="0" smtClean="0"/>
              <a:t>Managing </a:t>
            </a:r>
            <a:r>
              <a:rPr lang="en-US" sz="3200" dirty="0" err="1" smtClean="0"/>
              <a:t>MD_Parola</a:t>
            </a:r>
            <a:r>
              <a:rPr lang="en-US" sz="3200" dirty="0"/>
              <a:t> Fonts</a:t>
            </a:r>
            <a:br>
              <a:rPr lang="en-US" sz="3200" dirty="0"/>
            </a:br>
            <a:r>
              <a:rPr lang="en-US" sz="1200" dirty="0">
                <a:solidFill>
                  <a:srgbClr val="00FFFF"/>
                </a:solidFill>
              </a:rPr>
              <a:t>https://arduinoplusplus.wordpress.com/2016/11/13/parola-fonts-a-to-z-managing-fonts/</a:t>
            </a:r>
            <a:endParaRPr lang="en-US" sz="3200" dirty="0">
              <a:solidFill>
                <a:srgbClr val="00FFFF"/>
              </a:solidFill>
            </a:endParaRPr>
          </a:p>
        </p:txBody>
      </p:sp>
      <p:sp>
        <p:nvSpPr>
          <p:cNvPr id="3" name="Content Placeholder 2"/>
          <p:cNvSpPr>
            <a:spLocks noGrp="1"/>
          </p:cNvSpPr>
          <p:nvPr>
            <p:ph idx="1"/>
          </p:nvPr>
        </p:nvSpPr>
        <p:spPr>
          <a:xfrm>
            <a:off x="457200" y="1066800"/>
            <a:ext cx="8229600" cy="3048000"/>
          </a:xfrm>
        </p:spPr>
        <p:txBody>
          <a:bodyPr>
            <a:noAutofit/>
          </a:bodyPr>
          <a:lstStyle/>
          <a:p>
            <a:pPr marL="0" indent="0">
              <a:spcBef>
                <a:spcPts val="1200"/>
              </a:spcBef>
              <a:buNone/>
            </a:pPr>
            <a:r>
              <a:rPr lang="en-US" sz="1600" dirty="0"/>
              <a:t>The </a:t>
            </a:r>
            <a:r>
              <a:rPr lang="en-US" sz="1600" dirty="0" err="1"/>
              <a:t>Parola</a:t>
            </a:r>
            <a:r>
              <a:rPr lang="en-US" sz="1600" dirty="0"/>
              <a:t> library is designed to efficiently manage text displayed on a LED matrix display. On the other hand, the MD_MAX72xx library provides the hardware management primitives to control the hardware. This means that the MD_MAX72xx library should naturally contain the most basic methods for managing fonts and </a:t>
            </a:r>
            <a:r>
              <a:rPr lang="en-US" sz="1600" dirty="0" err="1"/>
              <a:t>Parola</a:t>
            </a:r>
            <a:r>
              <a:rPr lang="en-US" sz="1600" dirty="0"/>
              <a:t> provides ‘higher order’ methods</a:t>
            </a:r>
            <a:r>
              <a:rPr lang="en-US" sz="1600" dirty="0" smtClean="0"/>
              <a:t>.</a:t>
            </a:r>
          </a:p>
          <a:p>
            <a:pPr marL="0" indent="0">
              <a:spcBef>
                <a:spcPts val="1200"/>
              </a:spcBef>
              <a:buNone/>
            </a:pPr>
            <a:r>
              <a:rPr lang="en-US" sz="1800" b="1" dirty="0" smtClean="0"/>
              <a:t>Fonts in MD_MAX72XX</a:t>
            </a:r>
            <a:r>
              <a:rPr lang="en-US" sz="1600" dirty="0"/>
              <a:t/>
            </a:r>
            <a:br>
              <a:rPr lang="en-US" sz="1600" dirty="0"/>
            </a:br>
            <a:r>
              <a:rPr lang="en-US" sz="1600" dirty="0" smtClean="0"/>
              <a:t>Font </a:t>
            </a:r>
            <a:r>
              <a:rPr lang="en-US" sz="1600" dirty="0"/>
              <a:t>data is stored in PROGMEM, so it cannot be actually be ‘closed’ or ‘deleted’. However, to allow font substitution, the libraries store a separate pointer to the current font table. This pointer can be changed to point to different tables in a very dynamic manner, enabling fonts to be efficiently changed during code execution. A NULL pointer resets the font to the system default – as no font definition would cause execution issues, this is co-opted to mean the default font</a:t>
            </a:r>
            <a:r>
              <a:rPr lang="en-US" sz="1600" dirty="0" smtClean="0"/>
              <a:t>.</a:t>
            </a:r>
          </a:p>
          <a:p>
            <a:pPr marL="0" indent="0">
              <a:spcBef>
                <a:spcPts val="1200"/>
              </a:spcBef>
              <a:buNone/>
            </a:pPr>
            <a:endParaRPr lang="en-US" sz="1600" dirty="0">
              <a:solidFill>
                <a:srgbClr val="FFFF00"/>
              </a:solidFill>
              <a:latin typeface="Consolas" panose="020B0609020204030204" pitchFamily="49" charset="0"/>
              <a:cs typeface="Consolas" panose="020B0609020204030204" pitchFamily="49" charset="0"/>
            </a:endParaRPr>
          </a:p>
          <a:p>
            <a:pPr marL="0" indent="0">
              <a:spcBef>
                <a:spcPts val="1200"/>
              </a:spcBef>
              <a:buNone/>
            </a:pPr>
            <a:endParaRPr lang="en-US" sz="1600" dirty="0" smtClean="0">
              <a:solidFill>
                <a:srgbClr val="FFFF00"/>
              </a:solidFill>
              <a:latin typeface="Consolas" panose="020B0609020204030204" pitchFamily="49" charset="0"/>
              <a:cs typeface="Consolas" panose="020B0609020204030204" pitchFamily="49" charset="0"/>
            </a:endParaRPr>
          </a:p>
        </p:txBody>
      </p:sp>
      <p:sp>
        <p:nvSpPr>
          <p:cNvPr id="4" name="TextBox 3"/>
          <p:cNvSpPr txBox="1"/>
          <p:nvPr/>
        </p:nvSpPr>
        <p:spPr>
          <a:xfrm>
            <a:off x="1676400" y="4495562"/>
            <a:ext cx="5791200" cy="1815882"/>
          </a:xfrm>
          <a:prstGeom prst="rect">
            <a:avLst/>
          </a:prstGeom>
          <a:noFill/>
        </p:spPr>
        <p:txBody>
          <a:bodyPr wrap="square" rtlCol="0">
            <a:spAutoFit/>
          </a:bodyPr>
          <a:lstStyle/>
          <a:p>
            <a:r>
              <a:rPr lang="en-US" sz="1600" b="1" dirty="0">
                <a:solidFill>
                  <a:srgbClr val="FFFF00"/>
                </a:solidFill>
                <a:latin typeface="Consolas" panose="020B0609020204030204" pitchFamily="49" charset="0"/>
                <a:cs typeface="Consolas" panose="020B0609020204030204" pitchFamily="49" charset="0"/>
              </a:rPr>
              <a:t>bool MD_MAX72XX::</a:t>
            </a:r>
            <a:r>
              <a:rPr lang="en-US" sz="1600" b="1" dirty="0" err="1">
                <a:solidFill>
                  <a:srgbClr val="FFFF00"/>
                </a:solidFill>
                <a:latin typeface="Consolas" panose="020B0609020204030204" pitchFamily="49" charset="0"/>
                <a:cs typeface="Consolas" panose="020B0609020204030204" pitchFamily="49" charset="0"/>
              </a:rPr>
              <a:t>setFont</a:t>
            </a:r>
            <a:r>
              <a:rPr lang="en-US" sz="1600" b="1" dirty="0">
                <a:solidFill>
                  <a:srgbClr val="FFFF00"/>
                </a:solidFill>
                <a:latin typeface="Consolas" panose="020B0609020204030204" pitchFamily="49" charset="0"/>
                <a:cs typeface="Consolas" panose="020B0609020204030204" pitchFamily="49" charset="0"/>
              </a:rPr>
              <a:t>(</a:t>
            </a:r>
            <a:r>
              <a:rPr lang="en-US" sz="1600" b="1" dirty="0" err="1">
                <a:solidFill>
                  <a:srgbClr val="FFFF00"/>
                </a:solidFill>
                <a:latin typeface="Consolas" panose="020B0609020204030204" pitchFamily="49" charset="0"/>
                <a:cs typeface="Consolas" panose="020B0609020204030204" pitchFamily="49" charset="0"/>
              </a:rPr>
              <a:t>fontType_t</a:t>
            </a:r>
            <a:r>
              <a:rPr lang="en-US" sz="1600" b="1" dirty="0">
                <a:solidFill>
                  <a:srgbClr val="FFFF00"/>
                </a:solidFill>
                <a:latin typeface="Consolas" panose="020B0609020204030204" pitchFamily="49" charset="0"/>
                <a:cs typeface="Consolas" panose="020B0609020204030204" pitchFamily="49" charset="0"/>
              </a:rPr>
              <a:t> * f)</a:t>
            </a:r>
          </a:p>
          <a:p>
            <a:r>
              <a:rPr lang="en-US" sz="1600" b="1" dirty="0">
                <a:solidFill>
                  <a:srgbClr val="FFFF00"/>
                </a:solidFill>
                <a:latin typeface="Consolas" panose="020B0609020204030204" pitchFamily="49" charset="0"/>
                <a:cs typeface="Consolas" panose="020B0609020204030204" pitchFamily="49" charset="0"/>
              </a:rPr>
              <a:t>{</a:t>
            </a:r>
          </a:p>
          <a:p>
            <a:r>
              <a:rPr lang="en-US" sz="1600" b="1" dirty="0">
                <a:solidFill>
                  <a:srgbClr val="FFFF00"/>
                </a:solidFill>
                <a:latin typeface="Consolas" panose="020B0609020204030204" pitchFamily="49" charset="0"/>
                <a:cs typeface="Consolas" panose="020B0609020204030204" pitchFamily="49" charset="0"/>
              </a:rPr>
              <a:t>  _</a:t>
            </a:r>
            <a:r>
              <a:rPr lang="en-US" sz="1600" b="1" dirty="0" err="1">
                <a:solidFill>
                  <a:srgbClr val="FFFF00"/>
                </a:solidFill>
                <a:latin typeface="Consolas" panose="020B0609020204030204" pitchFamily="49" charset="0"/>
                <a:cs typeface="Consolas" panose="020B0609020204030204" pitchFamily="49" charset="0"/>
              </a:rPr>
              <a:t>fontData</a:t>
            </a:r>
            <a:r>
              <a:rPr lang="en-US" sz="1600" b="1" dirty="0">
                <a:solidFill>
                  <a:srgbClr val="FFFF00"/>
                </a:solidFill>
                <a:latin typeface="Consolas" panose="020B0609020204030204" pitchFamily="49" charset="0"/>
                <a:cs typeface="Consolas" panose="020B0609020204030204" pitchFamily="49" charset="0"/>
              </a:rPr>
              <a:t> = (f == NULL ? _</a:t>
            </a:r>
            <a:r>
              <a:rPr lang="en-US" sz="1600" b="1" dirty="0" err="1">
                <a:solidFill>
                  <a:srgbClr val="FFFF00"/>
                </a:solidFill>
                <a:latin typeface="Consolas" panose="020B0609020204030204" pitchFamily="49" charset="0"/>
                <a:cs typeface="Consolas" panose="020B0609020204030204" pitchFamily="49" charset="0"/>
              </a:rPr>
              <a:t>sysfont_var</a:t>
            </a:r>
            <a:r>
              <a:rPr lang="en-US" sz="1600" b="1" dirty="0">
                <a:solidFill>
                  <a:srgbClr val="FFFF00"/>
                </a:solidFill>
                <a:latin typeface="Consolas" panose="020B0609020204030204" pitchFamily="49" charset="0"/>
                <a:cs typeface="Consolas" panose="020B0609020204030204" pitchFamily="49" charset="0"/>
              </a:rPr>
              <a:t> : f);</a:t>
            </a:r>
          </a:p>
          <a:p>
            <a:r>
              <a:rPr lang="en-US" sz="1600" b="1" dirty="0">
                <a:solidFill>
                  <a:srgbClr val="FFFF00"/>
                </a:solidFill>
                <a:latin typeface="Consolas" panose="020B0609020204030204" pitchFamily="49" charset="0"/>
                <a:cs typeface="Consolas" panose="020B0609020204030204" pitchFamily="49" charset="0"/>
              </a:rPr>
              <a:t>  </a:t>
            </a:r>
            <a:r>
              <a:rPr lang="en-US" sz="1600" b="1" dirty="0" err="1">
                <a:solidFill>
                  <a:srgbClr val="FFFF00"/>
                </a:solidFill>
                <a:latin typeface="Consolas" panose="020B0609020204030204" pitchFamily="49" charset="0"/>
                <a:cs typeface="Consolas" panose="020B0609020204030204" pitchFamily="49" charset="0"/>
              </a:rPr>
              <a:t>buildFontIndex</a:t>
            </a:r>
            <a:r>
              <a:rPr lang="en-US" sz="1600" b="1" dirty="0">
                <a:solidFill>
                  <a:srgbClr val="FFFF00"/>
                </a:solidFill>
                <a:latin typeface="Consolas" panose="020B0609020204030204" pitchFamily="49" charset="0"/>
                <a:cs typeface="Consolas" panose="020B0609020204030204" pitchFamily="49" charset="0"/>
              </a:rPr>
              <a:t>();</a:t>
            </a:r>
          </a:p>
          <a:p>
            <a:endParaRPr lang="en-US" sz="1600" b="1" dirty="0">
              <a:solidFill>
                <a:srgbClr val="FFFF00"/>
              </a:solidFill>
              <a:latin typeface="Consolas" panose="020B0609020204030204" pitchFamily="49" charset="0"/>
              <a:cs typeface="Consolas" panose="020B0609020204030204" pitchFamily="49" charset="0"/>
            </a:endParaRPr>
          </a:p>
          <a:p>
            <a:r>
              <a:rPr lang="en-US" sz="1600" b="1" dirty="0">
                <a:solidFill>
                  <a:srgbClr val="FFFF00"/>
                </a:solidFill>
                <a:latin typeface="Consolas" panose="020B0609020204030204" pitchFamily="49" charset="0"/>
                <a:cs typeface="Consolas" panose="020B0609020204030204" pitchFamily="49" charset="0"/>
              </a:rPr>
              <a:t>  return(true);</a:t>
            </a:r>
          </a:p>
          <a:p>
            <a:r>
              <a:rPr lang="en-US" sz="1600" b="1" dirty="0">
                <a:solidFill>
                  <a:srgbClr val="FFFF00"/>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9949027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411162"/>
          </a:xfrm>
        </p:spPr>
        <p:txBody>
          <a:bodyPr/>
          <a:lstStyle/>
          <a:p>
            <a:r>
              <a:rPr lang="en-US" sz="3200" dirty="0" smtClean="0"/>
              <a:t>Managing </a:t>
            </a:r>
            <a:r>
              <a:rPr lang="en-US" sz="3200" dirty="0" err="1" smtClean="0"/>
              <a:t>MD_Parola</a:t>
            </a:r>
            <a:r>
              <a:rPr lang="en-US" sz="3200" dirty="0"/>
              <a:t> </a:t>
            </a:r>
            <a:r>
              <a:rPr lang="en-US" sz="3200" dirty="0" smtClean="0"/>
              <a:t>Fonts (cont.)</a:t>
            </a:r>
            <a:r>
              <a:rPr lang="en-US" sz="3200" dirty="0"/>
              <a:t/>
            </a:r>
            <a:br>
              <a:rPr lang="en-US" sz="3200" dirty="0"/>
            </a:br>
            <a:r>
              <a:rPr lang="en-US" sz="1200" dirty="0">
                <a:solidFill>
                  <a:srgbClr val="00FFFF"/>
                </a:solidFill>
              </a:rPr>
              <a:t>https://arduinoplusplus.wordpress.com/2016/11/13/parola-fonts-a-to-z-managing-fonts/</a:t>
            </a:r>
            <a:endParaRPr lang="en-US" sz="3200" dirty="0">
              <a:solidFill>
                <a:srgbClr val="00FFFF"/>
              </a:solidFill>
            </a:endParaRPr>
          </a:p>
        </p:txBody>
      </p:sp>
      <p:sp>
        <p:nvSpPr>
          <p:cNvPr id="3" name="Content Placeholder 2"/>
          <p:cNvSpPr>
            <a:spLocks noGrp="1"/>
          </p:cNvSpPr>
          <p:nvPr>
            <p:ph idx="1"/>
          </p:nvPr>
        </p:nvSpPr>
        <p:spPr>
          <a:xfrm>
            <a:off x="457200" y="1066800"/>
            <a:ext cx="8229600" cy="5638800"/>
          </a:xfrm>
        </p:spPr>
        <p:txBody>
          <a:bodyPr>
            <a:noAutofit/>
          </a:bodyPr>
          <a:lstStyle/>
          <a:p>
            <a:r>
              <a:rPr lang="en-US" sz="1800" b="1" dirty="0" smtClean="0"/>
              <a:t>Fonts in </a:t>
            </a:r>
            <a:r>
              <a:rPr lang="en-US" sz="1800" b="1" dirty="0" err="1" smtClean="0"/>
              <a:t>MD_Parola</a:t>
            </a:r>
            <a:r>
              <a:rPr lang="en-US" sz="1600" dirty="0"/>
              <a:t/>
            </a:r>
            <a:br>
              <a:rPr lang="en-US" sz="1600" dirty="0"/>
            </a:br>
            <a:r>
              <a:rPr lang="en-US" sz="1600" dirty="0"/>
              <a:t>Font parameters can be set individually for each zone or for the whole display. The discussion below is for the zone functions. To extend the same parameters into the whole display, analogous methods set identical parameters for all zones.</a:t>
            </a:r>
          </a:p>
          <a:p>
            <a:r>
              <a:rPr lang="en-US" sz="1600" dirty="0"/>
              <a:t>The </a:t>
            </a:r>
            <a:r>
              <a:rPr lang="en-US" sz="1600" dirty="0" err="1"/>
              <a:t>Parola</a:t>
            </a:r>
            <a:r>
              <a:rPr lang="en-US" sz="1600" dirty="0"/>
              <a:t> library uses the MD_MAX72xx primitives to display standard fonts and also adds a few functions that extend the functionality of fonts.</a:t>
            </a:r>
          </a:p>
          <a:p>
            <a:r>
              <a:rPr lang="en-US" sz="1600" dirty="0"/>
              <a:t>Specifying a new font simply stores a pointer to the required table for later setting in the MD_MAX72xx. As each zone can have a different font, the font table needs to be swapped just-in-time as the messages for each zone and displayed – MD_MAX72xx only knows about the ‘current’ font. The specified font needs to be defined in the user application and conform to the font table format described in </a:t>
            </a:r>
            <a:r>
              <a:rPr lang="en-US" sz="1600" u="sng" dirty="0">
                <a:hlinkClick r:id="rId2"/>
              </a:rPr>
              <a:t>Part </a:t>
            </a:r>
            <a:r>
              <a:rPr lang="en-US" sz="1600" u="sng" dirty="0" smtClean="0">
                <a:hlinkClick r:id="rId2"/>
              </a:rPr>
              <a:t>1</a:t>
            </a:r>
            <a:r>
              <a:rPr lang="en-US" sz="1600" u="sng" dirty="0"/>
              <a:t/>
            </a:r>
            <a:br>
              <a:rPr lang="en-US" sz="1600" u="sng" dirty="0"/>
            </a:br>
            <a:r>
              <a:rPr lang="en-US" sz="1600" u="sng" dirty="0"/>
              <a:t/>
            </a:r>
            <a:br>
              <a:rPr lang="en-US" sz="1600" u="sng" dirty="0"/>
            </a:br>
            <a:r>
              <a:rPr lang="en-US" sz="1600" u="sng" dirty="0"/>
              <a:t/>
            </a:r>
            <a:br>
              <a:rPr lang="en-US" sz="1600" u="sng" dirty="0"/>
            </a:br>
            <a:r>
              <a:rPr lang="en-US" sz="1600" u="sng" dirty="0"/>
              <a:t/>
            </a:r>
            <a:br>
              <a:rPr lang="en-US" sz="1600" u="sng" dirty="0"/>
            </a:br>
            <a:r>
              <a:rPr lang="en-US" sz="1600" u="sng" dirty="0"/>
              <a:t/>
            </a:r>
            <a:br>
              <a:rPr lang="en-US" sz="1600" u="sng" dirty="0"/>
            </a:br>
            <a:r>
              <a:rPr lang="en-US" sz="1600" u="sng" dirty="0"/>
              <a:t/>
            </a:r>
            <a:br>
              <a:rPr lang="en-US" sz="1600" u="sng" dirty="0"/>
            </a:br>
            <a:r>
              <a:rPr lang="en-US" sz="1600" dirty="0" err="1" smtClean="0"/>
              <a:t>Parola</a:t>
            </a:r>
            <a:r>
              <a:rPr lang="en-US" sz="1600" dirty="0" smtClean="0"/>
              <a:t> </a:t>
            </a:r>
            <a:r>
              <a:rPr lang="en-US" sz="1600" dirty="0"/>
              <a:t>extends the functionality of fonts by allowing individual character in a font to be substituted at run time. This is useful when specific characters (for example, a combined ‘°C’ character) are needed but the majority of the standard font is suitable. An interesting side note is that the character with ASCII code 0 (‘\0’ in C format) can never be processed by the library as it denotes the end of a string, not a displayable character.</a:t>
            </a:r>
            <a:endParaRPr lang="en-US" sz="1600" dirty="0"/>
          </a:p>
          <a:p>
            <a:pPr marL="0" indent="0">
              <a:spcBef>
                <a:spcPts val="1200"/>
              </a:spcBef>
              <a:buNone/>
            </a:pPr>
            <a:endParaRPr lang="en-US" sz="1600" dirty="0">
              <a:solidFill>
                <a:srgbClr val="FFFF00"/>
              </a:solidFill>
              <a:latin typeface="Consolas" panose="020B0609020204030204" pitchFamily="49" charset="0"/>
              <a:cs typeface="Consolas" panose="020B0609020204030204" pitchFamily="49" charset="0"/>
            </a:endParaRPr>
          </a:p>
          <a:p>
            <a:pPr marL="0" indent="0">
              <a:spcBef>
                <a:spcPts val="1200"/>
              </a:spcBef>
              <a:buNone/>
            </a:pPr>
            <a:endParaRPr lang="en-US" sz="1600" dirty="0" smtClean="0">
              <a:solidFill>
                <a:srgbClr val="FFFF00"/>
              </a:solidFill>
              <a:latin typeface="Consolas" panose="020B0609020204030204" pitchFamily="49" charset="0"/>
              <a:cs typeface="Consolas" panose="020B0609020204030204" pitchFamily="49" charset="0"/>
            </a:endParaRPr>
          </a:p>
        </p:txBody>
      </p:sp>
      <p:sp>
        <p:nvSpPr>
          <p:cNvPr id="5" name="TextBox 4"/>
          <p:cNvSpPr txBox="1"/>
          <p:nvPr/>
        </p:nvSpPr>
        <p:spPr>
          <a:xfrm>
            <a:off x="1676400" y="4038600"/>
            <a:ext cx="5791200" cy="1077218"/>
          </a:xfrm>
          <a:prstGeom prst="rect">
            <a:avLst/>
          </a:prstGeom>
          <a:noFill/>
        </p:spPr>
        <p:txBody>
          <a:bodyPr wrap="square" rtlCol="0">
            <a:spAutoFit/>
          </a:bodyPr>
          <a:lstStyle/>
          <a:p>
            <a:r>
              <a:rPr lang="en-US" sz="1600" b="1" dirty="0">
                <a:solidFill>
                  <a:srgbClr val="FFFF00"/>
                </a:solidFill>
                <a:latin typeface="Consolas" panose="020B0609020204030204" pitchFamily="49" charset="0"/>
                <a:cs typeface="Consolas" panose="020B0609020204030204" pitchFamily="49" charset="0"/>
              </a:rPr>
              <a:t>void </a:t>
            </a:r>
            <a:r>
              <a:rPr lang="en-US" sz="1600" b="1" dirty="0" err="1">
                <a:solidFill>
                  <a:srgbClr val="FFFF00"/>
                </a:solidFill>
                <a:latin typeface="Consolas" panose="020B0609020204030204" pitchFamily="49" charset="0"/>
                <a:cs typeface="Consolas" panose="020B0609020204030204" pitchFamily="49" charset="0"/>
              </a:rPr>
              <a:t>setZoneFont</a:t>
            </a:r>
            <a:r>
              <a:rPr lang="en-US" sz="1600" b="1" dirty="0">
                <a:solidFill>
                  <a:srgbClr val="FFFF00"/>
                </a:solidFill>
                <a:latin typeface="Consolas" panose="020B0609020204030204" pitchFamily="49" charset="0"/>
                <a:cs typeface="Consolas" panose="020B0609020204030204" pitchFamily="49" charset="0"/>
              </a:rPr>
              <a:t>(MD_MAX72XX::</a:t>
            </a:r>
            <a:r>
              <a:rPr lang="en-US" sz="1600" b="1" dirty="0" err="1">
                <a:solidFill>
                  <a:srgbClr val="FFFF00"/>
                </a:solidFill>
                <a:latin typeface="Consolas" panose="020B0609020204030204" pitchFamily="49" charset="0"/>
                <a:cs typeface="Consolas" panose="020B0609020204030204" pitchFamily="49" charset="0"/>
              </a:rPr>
              <a:t>fontType_t</a:t>
            </a:r>
            <a:r>
              <a:rPr lang="en-US" sz="1600" b="1" dirty="0">
                <a:solidFill>
                  <a:srgbClr val="FFFF00"/>
                </a:solidFill>
                <a:latin typeface="Consolas" panose="020B0609020204030204" pitchFamily="49" charset="0"/>
                <a:cs typeface="Consolas" panose="020B0609020204030204" pitchFamily="49" charset="0"/>
              </a:rPr>
              <a:t> *</a:t>
            </a:r>
            <a:r>
              <a:rPr lang="en-US" sz="1600" b="1" dirty="0" err="1">
                <a:solidFill>
                  <a:srgbClr val="FFFF00"/>
                </a:solidFill>
                <a:latin typeface="Consolas" panose="020B0609020204030204" pitchFamily="49" charset="0"/>
                <a:cs typeface="Consolas" panose="020B0609020204030204" pitchFamily="49" charset="0"/>
              </a:rPr>
              <a:t>fontDef</a:t>
            </a:r>
            <a:r>
              <a:rPr lang="en-US" sz="1600" b="1" dirty="0">
                <a:solidFill>
                  <a:srgbClr val="FFFF00"/>
                </a:solidFill>
                <a:latin typeface="Consolas" panose="020B0609020204030204" pitchFamily="49" charset="0"/>
                <a:cs typeface="Consolas" panose="020B0609020204030204" pitchFamily="49" charset="0"/>
              </a:rPr>
              <a:t>) </a:t>
            </a:r>
          </a:p>
          <a:p>
            <a:r>
              <a:rPr lang="en-US" sz="1600" b="1" dirty="0">
                <a:solidFill>
                  <a:srgbClr val="FFFF00"/>
                </a:solidFill>
                <a:latin typeface="Consolas" panose="020B0609020204030204" pitchFamily="49" charset="0"/>
                <a:cs typeface="Consolas" panose="020B0609020204030204" pitchFamily="49" charset="0"/>
              </a:rPr>
              <a:t>{</a:t>
            </a:r>
          </a:p>
          <a:p>
            <a:r>
              <a:rPr lang="en-US" sz="1600" b="1" dirty="0">
                <a:solidFill>
                  <a:srgbClr val="FFFF00"/>
                </a:solidFill>
                <a:latin typeface="Consolas" panose="020B0609020204030204" pitchFamily="49" charset="0"/>
                <a:cs typeface="Consolas" panose="020B0609020204030204" pitchFamily="49" charset="0"/>
              </a:rPr>
              <a:t>  _</a:t>
            </a:r>
            <a:r>
              <a:rPr lang="en-US" sz="1600" b="1" dirty="0" err="1">
                <a:solidFill>
                  <a:srgbClr val="FFFF00"/>
                </a:solidFill>
                <a:latin typeface="Consolas" panose="020B0609020204030204" pitchFamily="49" charset="0"/>
                <a:cs typeface="Consolas" panose="020B0609020204030204" pitchFamily="49" charset="0"/>
              </a:rPr>
              <a:t>fontDef</a:t>
            </a:r>
            <a:r>
              <a:rPr lang="en-US" sz="1600" b="1" dirty="0">
                <a:solidFill>
                  <a:srgbClr val="FFFF00"/>
                </a:solidFill>
                <a:latin typeface="Consolas" panose="020B0609020204030204" pitchFamily="49" charset="0"/>
                <a:cs typeface="Consolas" panose="020B0609020204030204" pitchFamily="49" charset="0"/>
              </a:rPr>
              <a:t> = </a:t>
            </a:r>
            <a:r>
              <a:rPr lang="en-US" sz="1600" b="1" dirty="0" err="1">
                <a:solidFill>
                  <a:srgbClr val="FFFF00"/>
                </a:solidFill>
                <a:latin typeface="Consolas" panose="020B0609020204030204" pitchFamily="49" charset="0"/>
                <a:cs typeface="Consolas" panose="020B0609020204030204" pitchFamily="49" charset="0"/>
              </a:rPr>
              <a:t>fontDef</a:t>
            </a:r>
            <a:r>
              <a:rPr lang="en-US" sz="1600" b="1" dirty="0">
                <a:solidFill>
                  <a:srgbClr val="FFFF00"/>
                </a:solidFill>
                <a:latin typeface="Consolas" panose="020B0609020204030204" pitchFamily="49" charset="0"/>
                <a:cs typeface="Consolas" panose="020B0609020204030204" pitchFamily="49" charset="0"/>
              </a:rPr>
              <a:t>;</a:t>
            </a:r>
          </a:p>
          <a:p>
            <a:r>
              <a:rPr lang="en-US" sz="1600" b="1" dirty="0">
                <a:solidFill>
                  <a:srgbClr val="FFFF00"/>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7776308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411162"/>
          </a:xfrm>
        </p:spPr>
        <p:txBody>
          <a:bodyPr/>
          <a:lstStyle/>
          <a:p>
            <a:r>
              <a:rPr lang="en-US" sz="3200" dirty="0" smtClean="0"/>
              <a:t>Managing </a:t>
            </a:r>
            <a:r>
              <a:rPr lang="en-US" sz="3200" dirty="0" err="1" smtClean="0"/>
              <a:t>MD_Parola</a:t>
            </a:r>
            <a:r>
              <a:rPr lang="en-US" sz="3200" dirty="0"/>
              <a:t> </a:t>
            </a:r>
            <a:r>
              <a:rPr lang="en-US" sz="3200" dirty="0" smtClean="0"/>
              <a:t>Fonts (cont.)</a:t>
            </a:r>
            <a:r>
              <a:rPr lang="en-US" sz="3200" dirty="0"/>
              <a:t/>
            </a:r>
            <a:br>
              <a:rPr lang="en-US" sz="3200" dirty="0"/>
            </a:br>
            <a:r>
              <a:rPr lang="en-US" sz="1200" dirty="0">
                <a:solidFill>
                  <a:srgbClr val="00FFFF"/>
                </a:solidFill>
              </a:rPr>
              <a:t>https://arduinoplusplus.wordpress.com/2016/11/13/parola-fonts-a-to-z-managing-fonts/</a:t>
            </a:r>
            <a:endParaRPr lang="en-US" sz="3200" dirty="0">
              <a:solidFill>
                <a:srgbClr val="00FFFF"/>
              </a:solidFill>
            </a:endParaRPr>
          </a:p>
        </p:txBody>
      </p:sp>
      <p:sp>
        <p:nvSpPr>
          <p:cNvPr id="3" name="Content Placeholder 2"/>
          <p:cNvSpPr>
            <a:spLocks noGrp="1"/>
          </p:cNvSpPr>
          <p:nvPr>
            <p:ph idx="1"/>
          </p:nvPr>
        </p:nvSpPr>
        <p:spPr>
          <a:xfrm>
            <a:off x="457200" y="1066800"/>
            <a:ext cx="4800600" cy="5486400"/>
          </a:xfrm>
        </p:spPr>
        <p:txBody>
          <a:bodyPr>
            <a:noAutofit/>
          </a:bodyPr>
          <a:lstStyle/>
          <a:p>
            <a:pPr marL="0" indent="0">
              <a:buNone/>
            </a:pPr>
            <a:r>
              <a:rPr lang="en-US" sz="1400" dirty="0"/>
              <a:t>The replacement characters are stored in a linked list per zone with memory allocated from the heap. To minimize heap fragmentation the memory for deleted characters is retained for re-use at the next definition. In practice, once characters are defined they are not usually deleted. Also, to minimize RAM requirements, the library does not copy the in the data in the data definition but only retains a pointer to the data, so any changes to, or release of, the data storage in the calling program will be reflected in the library.</a:t>
            </a:r>
          </a:p>
          <a:p>
            <a:pPr marL="0" indent="0">
              <a:buNone/>
            </a:pPr>
            <a:endParaRPr lang="en-US" sz="1400" dirty="0"/>
          </a:p>
          <a:p>
            <a:pPr marL="0" indent="0">
              <a:buNone/>
            </a:pPr>
            <a:r>
              <a:rPr lang="en-US" sz="1400" dirty="0"/>
              <a:t>The character data must be the same format as those in the font table. If a character is specified with a code the same as an existing character the existing data is substituted for the new data</a:t>
            </a:r>
            <a:r>
              <a:rPr lang="en-US" sz="1400" dirty="0" smtClean="0"/>
              <a:t>.</a:t>
            </a:r>
          </a:p>
          <a:p>
            <a:pPr marL="0" indent="0">
              <a:buNone/>
            </a:pPr>
            <a:endParaRPr lang="en-US" sz="1400" dirty="0"/>
          </a:p>
          <a:p>
            <a:pPr marL="0" indent="0">
              <a:buNone/>
            </a:pPr>
            <a:r>
              <a:rPr lang="en-US" sz="1400" dirty="0"/>
              <a:t>Clearly, once we have the ability to define a character in the </a:t>
            </a:r>
            <a:r>
              <a:rPr lang="en-US" sz="1400" dirty="0" err="1"/>
              <a:t>Parola</a:t>
            </a:r>
            <a:r>
              <a:rPr lang="en-US" sz="1400" dirty="0"/>
              <a:t> library, any search for a specific character needs to check the local tables before it defaults to the specified font file. As for the MD_MAX72xx libraries, the data is loaded into a user buffer and the length in columns is returned from the function.</a:t>
            </a:r>
          </a:p>
          <a:p>
            <a:pPr marL="0" indent="0">
              <a:spcBef>
                <a:spcPts val="1200"/>
              </a:spcBef>
              <a:buNone/>
            </a:pPr>
            <a:endParaRPr lang="en-US" sz="1400" dirty="0">
              <a:solidFill>
                <a:srgbClr val="FFFF00"/>
              </a:solidFill>
              <a:latin typeface="Consolas" panose="020B0609020204030204" pitchFamily="49" charset="0"/>
              <a:cs typeface="Consolas" panose="020B0609020204030204" pitchFamily="49" charset="0"/>
            </a:endParaRPr>
          </a:p>
          <a:p>
            <a:pPr marL="0" indent="0">
              <a:spcBef>
                <a:spcPts val="1200"/>
              </a:spcBef>
              <a:buNone/>
            </a:pPr>
            <a:endParaRPr lang="en-US" sz="1400" dirty="0" smtClean="0">
              <a:solidFill>
                <a:srgbClr val="FFFF00"/>
              </a:solidFill>
              <a:latin typeface="Consolas" panose="020B0609020204030204" pitchFamily="49" charset="0"/>
              <a:cs typeface="Consolas" panose="020B0609020204030204" pitchFamily="49" charset="0"/>
            </a:endParaRPr>
          </a:p>
        </p:txBody>
      </p:sp>
      <p:sp>
        <p:nvSpPr>
          <p:cNvPr id="5" name="TextBox 4"/>
          <p:cNvSpPr txBox="1"/>
          <p:nvPr/>
        </p:nvSpPr>
        <p:spPr>
          <a:xfrm>
            <a:off x="5105400" y="838200"/>
            <a:ext cx="3886200" cy="6047809"/>
          </a:xfrm>
          <a:prstGeom prst="rect">
            <a:avLst/>
          </a:prstGeom>
          <a:noFill/>
        </p:spPr>
        <p:txBody>
          <a:bodyPr wrap="square" rtlCol="0">
            <a:spAutoFit/>
          </a:bodyPr>
          <a:lstStyle/>
          <a:p>
            <a:r>
              <a:rPr lang="en-US" sz="900" b="1" dirty="0">
                <a:solidFill>
                  <a:srgbClr val="FFFF00"/>
                </a:solidFill>
                <a:latin typeface="Consolas" panose="020B0609020204030204" pitchFamily="49" charset="0"/>
                <a:cs typeface="Consolas" panose="020B0609020204030204" pitchFamily="49" charset="0"/>
              </a:rPr>
              <a:t>bool </a:t>
            </a:r>
            <a:r>
              <a:rPr lang="en-US" sz="900" b="1" dirty="0" err="1">
                <a:solidFill>
                  <a:srgbClr val="FFFF00"/>
                </a:solidFill>
                <a:latin typeface="Consolas" panose="020B0609020204030204" pitchFamily="49" charset="0"/>
                <a:cs typeface="Consolas" panose="020B0609020204030204" pitchFamily="49" charset="0"/>
              </a:rPr>
              <a:t>MD_PZone</a:t>
            </a:r>
            <a:r>
              <a:rPr lang="en-US" sz="900" b="1" dirty="0">
                <a:solidFill>
                  <a:srgbClr val="FFFF00"/>
                </a:solidFill>
                <a:latin typeface="Consolas" panose="020B0609020204030204" pitchFamily="49" charset="0"/>
                <a:cs typeface="Consolas" panose="020B0609020204030204" pitchFamily="49" charset="0"/>
              </a:rPr>
              <a:t>::</a:t>
            </a:r>
            <a:r>
              <a:rPr lang="en-US" sz="900" b="1" dirty="0" err="1">
                <a:solidFill>
                  <a:srgbClr val="FFFF00"/>
                </a:solidFill>
                <a:latin typeface="Consolas" panose="020B0609020204030204" pitchFamily="49" charset="0"/>
                <a:cs typeface="Consolas" panose="020B0609020204030204" pitchFamily="49" charset="0"/>
              </a:rPr>
              <a:t>addChar</a:t>
            </a:r>
            <a:r>
              <a:rPr lang="en-US" sz="900" b="1" dirty="0">
                <a:solidFill>
                  <a:srgbClr val="FFFF00"/>
                </a:solidFill>
                <a:latin typeface="Consolas" panose="020B0609020204030204" pitchFamily="49" charset="0"/>
                <a:cs typeface="Consolas" panose="020B0609020204030204" pitchFamily="49" charset="0"/>
              </a:rPr>
              <a:t>(uint8_t code, uint8_t *data)</a:t>
            </a:r>
          </a:p>
          <a:p>
            <a:r>
              <a:rPr lang="en-US" sz="900" b="1" dirty="0">
                <a:solidFill>
                  <a:srgbClr val="FFFF00"/>
                </a:solidFill>
                <a:latin typeface="Consolas" panose="020B0609020204030204" pitchFamily="49" charset="0"/>
                <a:cs typeface="Consolas" panose="020B0609020204030204" pitchFamily="49" charset="0"/>
              </a:rPr>
              <a:t>{</a:t>
            </a:r>
          </a:p>
          <a:p>
            <a:r>
              <a:rPr lang="en-US" sz="900" b="1" dirty="0">
                <a:solidFill>
                  <a:srgbClr val="FFFF00"/>
                </a:solidFill>
                <a:latin typeface="Consolas" panose="020B0609020204030204" pitchFamily="49" charset="0"/>
                <a:cs typeface="Consolas" panose="020B0609020204030204" pitchFamily="49" charset="0"/>
              </a:rPr>
              <a:t>  </a:t>
            </a:r>
            <a:r>
              <a:rPr lang="en-US" sz="900" b="1" dirty="0" err="1">
                <a:solidFill>
                  <a:srgbClr val="FFFF00"/>
                </a:solidFill>
                <a:latin typeface="Consolas" panose="020B0609020204030204" pitchFamily="49" charset="0"/>
                <a:cs typeface="Consolas" panose="020B0609020204030204" pitchFamily="49" charset="0"/>
              </a:rPr>
              <a:t>charDef</a:t>
            </a:r>
            <a:r>
              <a:rPr lang="en-US" sz="900" b="1" dirty="0">
                <a:solidFill>
                  <a:srgbClr val="FFFF00"/>
                </a:solidFill>
                <a:latin typeface="Consolas" panose="020B0609020204030204" pitchFamily="49" charset="0"/>
                <a:cs typeface="Consolas" panose="020B0609020204030204" pitchFamily="49" charset="0"/>
              </a:rPr>
              <a:t> *</a:t>
            </a:r>
            <a:r>
              <a:rPr lang="en-US" sz="900" b="1" dirty="0" err="1">
                <a:solidFill>
                  <a:srgbClr val="FFFF00"/>
                </a:solidFill>
                <a:latin typeface="Consolas" panose="020B0609020204030204" pitchFamily="49" charset="0"/>
                <a:cs typeface="Consolas" panose="020B0609020204030204" pitchFamily="49" charset="0"/>
              </a:rPr>
              <a:t>pcd</a:t>
            </a:r>
            <a:r>
              <a:rPr lang="en-US" sz="900" b="1" dirty="0">
                <a:solidFill>
                  <a:srgbClr val="FFFF00"/>
                </a:solidFill>
                <a:latin typeface="Consolas" panose="020B0609020204030204" pitchFamily="49" charset="0"/>
                <a:cs typeface="Consolas" panose="020B0609020204030204" pitchFamily="49" charset="0"/>
              </a:rPr>
              <a:t>;</a:t>
            </a:r>
          </a:p>
          <a:p>
            <a:endParaRPr lang="en-US" sz="900" b="1" dirty="0">
              <a:solidFill>
                <a:srgbClr val="FFFF00"/>
              </a:solidFill>
              <a:latin typeface="Consolas" panose="020B0609020204030204" pitchFamily="49" charset="0"/>
              <a:cs typeface="Consolas" panose="020B0609020204030204" pitchFamily="49" charset="0"/>
            </a:endParaRPr>
          </a:p>
          <a:p>
            <a:r>
              <a:rPr lang="en-US" sz="900" b="1" dirty="0">
                <a:solidFill>
                  <a:srgbClr val="FFFF00"/>
                </a:solidFill>
                <a:latin typeface="Consolas" panose="020B0609020204030204" pitchFamily="49" charset="0"/>
                <a:cs typeface="Consolas" panose="020B0609020204030204" pitchFamily="49" charset="0"/>
              </a:rPr>
              <a:t>  if (code == 0)</a:t>
            </a:r>
          </a:p>
          <a:p>
            <a:r>
              <a:rPr lang="en-US" sz="900" b="1" dirty="0">
                <a:solidFill>
                  <a:srgbClr val="FFFF00"/>
                </a:solidFill>
                <a:latin typeface="Consolas" panose="020B0609020204030204" pitchFamily="49" charset="0"/>
                <a:cs typeface="Consolas" panose="020B0609020204030204" pitchFamily="49" charset="0"/>
              </a:rPr>
              <a:t>    return(false);</a:t>
            </a:r>
          </a:p>
          <a:p>
            <a:endParaRPr lang="en-US" sz="900" b="1" dirty="0">
              <a:solidFill>
                <a:srgbClr val="FFFF00"/>
              </a:solidFill>
              <a:latin typeface="Consolas" panose="020B0609020204030204" pitchFamily="49" charset="0"/>
              <a:cs typeface="Consolas" panose="020B0609020204030204" pitchFamily="49" charset="0"/>
            </a:endParaRPr>
          </a:p>
          <a:p>
            <a:r>
              <a:rPr lang="en-US" sz="900" b="1" dirty="0">
                <a:solidFill>
                  <a:srgbClr val="FFFF00"/>
                </a:solidFill>
                <a:latin typeface="Consolas" panose="020B0609020204030204" pitchFamily="49" charset="0"/>
                <a:cs typeface="Consolas" panose="020B0609020204030204" pitchFamily="49" charset="0"/>
              </a:rPr>
              <a:t>  // first see if we have the code in our list</a:t>
            </a:r>
          </a:p>
          <a:p>
            <a:r>
              <a:rPr lang="en-US" sz="900" b="1" dirty="0">
                <a:solidFill>
                  <a:srgbClr val="FFFF00"/>
                </a:solidFill>
                <a:latin typeface="Consolas" panose="020B0609020204030204" pitchFamily="49" charset="0"/>
                <a:cs typeface="Consolas" panose="020B0609020204030204" pitchFamily="49" charset="0"/>
              </a:rPr>
              <a:t>  </a:t>
            </a:r>
            <a:r>
              <a:rPr lang="en-US" sz="900" b="1" dirty="0" err="1">
                <a:solidFill>
                  <a:srgbClr val="FFFF00"/>
                </a:solidFill>
                <a:latin typeface="Consolas" panose="020B0609020204030204" pitchFamily="49" charset="0"/>
                <a:cs typeface="Consolas" panose="020B0609020204030204" pitchFamily="49" charset="0"/>
              </a:rPr>
              <a:t>pcd</a:t>
            </a:r>
            <a:r>
              <a:rPr lang="en-US" sz="900" b="1" dirty="0">
                <a:solidFill>
                  <a:srgbClr val="FFFF00"/>
                </a:solidFill>
                <a:latin typeface="Consolas" panose="020B0609020204030204" pitchFamily="49" charset="0"/>
                <a:cs typeface="Consolas" panose="020B0609020204030204" pitchFamily="49" charset="0"/>
              </a:rPr>
              <a:t> = _</a:t>
            </a:r>
            <a:r>
              <a:rPr lang="en-US" sz="900" b="1" dirty="0" err="1">
                <a:solidFill>
                  <a:srgbClr val="FFFF00"/>
                </a:solidFill>
                <a:latin typeface="Consolas" panose="020B0609020204030204" pitchFamily="49" charset="0"/>
                <a:cs typeface="Consolas" panose="020B0609020204030204" pitchFamily="49" charset="0"/>
              </a:rPr>
              <a:t>userChars</a:t>
            </a:r>
            <a:r>
              <a:rPr lang="en-US" sz="900" b="1" dirty="0">
                <a:solidFill>
                  <a:srgbClr val="FFFF00"/>
                </a:solidFill>
                <a:latin typeface="Consolas" panose="020B0609020204030204" pitchFamily="49" charset="0"/>
                <a:cs typeface="Consolas" panose="020B0609020204030204" pitchFamily="49" charset="0"/>
              </a:rPr>
              <a:t>;</a:t>
            </a:r>
          </a:p>
          <a:p>
            <a:r>
              <a:rPr lang="en-US" sz="900" b="1" dirty="0">
                <a:solidFill>
                  <a:srgbClr val="FFFF00"/>
                </a:solidFill>
                <a:latin typeface="Consolas" panose="020B0609020204030204" pitchFamily="49" charset="0"/>
                <a:cs typeface="Consolas" panose="020B0609020204030204" pitchFamily="49" charset="0"/>
              </a:rPr>
              <a:t>  while (</a:t>
            </a:r>
            <a:r>
              <a:rPr lang="en-US" sz="900" b="1" dirty="0" err="1">
                <a:solidFill>
                  <a:srgbClr val="FFFF00"/>
                </a:solidFill>
                <a:latin typeface="Consolas" panose="020B0609020204030204" pitchFamily="49" charset="0"/>
                <a:cs typeface="Consolas" panose="020B0609020204030204" pitchFamily="49" charset="0"/>
              </a:rPr>
              <a:t>pcd</a:t>
            </a:r>
            <a:r>
              <a:rPr lang="en-US" sz="900" b="1" dirty="0">
                <a:solidFill>
                  <a:srgbClr val="FFFF00"/>
                </a:solidFill>
                <a:latin typeface="Consolas" panose="020B0609020204030204" pitchFamily="49" charset="0"/>
                <a:cs typeface="Consolas" panose="020B0609020204030204" pitchFamily="49" charset="0"/>
              </a:rPr>
              <a:t> != NULL)</a:t>
            </a:r>
          </a:p>
          <a:p>
            <a:r>
              <a:rPr lang="en-US" sz="900" b="1" dirty="0">
                <a:solidFill>
                  <a:srgbClr val="FFFF00"/>
                </a:solidFill>
                <a:latin typeface="Consolas" panose="020B0609020204030204" pitchFamily="49" charset="0"/>
                <a:cs typeface="Consolas" panose="020B0609020204030204" pitchFamily="49" charset="0"/>
              </a:rPr>
              <a:t>  {</a:t>
            </a:r>
          </a:p>
          <a:p>
            <a:r>
              <a:rPr lang="en-US" sz="900" b="1" dirty="0">
                <a:solidFill>
                  <a:srgbClr val="FFFF00"/>
                </a:solidFill>
                <a:latin typeface="Consolas" panose="020B0609020204030204" pitchFamily="49" charset="0"/>
                <a:cs typeface="Consolas" panose="020B0609020204030204" pitchFamily="49" charset="0"/>
              </a:rPr>
              <a:t>    if (</a:t>
            </a:r>
            <a:r>
              <a:rPr lang="en-US" sz="900" b="1" dirty="0" err="1">
                <a:solidFill>
                  <a:srgbClr val="FFFF00"/>
                </a:solidFill>
                <a:latin typeface="Consolas" panose="020B0609020204030204" pitchFamily="49" charset="0"/>
                <a:cs typeface="Consolas" panose="020B0609020204030204" pitchFamily="49" charset="0"/>
              </a:rPr>
              <a:t>pcd</a:t>
            </a:r>
            <a:r>
              <a:rPr lang="en-US" sz="900" b="1" dirty="0">
                <a:solidFill>
                  <a:srgbClr val="FFFF00"/>
                </a:solidFill>
                <a:latin typeface="Consolas" panose="020B0609020204030204" pitchFamily="49" charset="0"/>
                <a:cs typeface="Consolas" panose="020B0609020204030204" pitchFamily="49" charset="0"/>
              </a:rPr>
              <a:t>-&gt;code == code)</a:t>
            </a:r>
          </a:p>
          <a:p>
            <a:r>
              <a:rPr lang="en-US" sz="900" b="1" dirty="0">
                <a:solidFill>
                  <a:srgbClr val="FFFF00"/>
                </a:solidFill>
                <a:latin typeface="Consolas" panose="020B0609020204030204" pitchFamily="49" charset="0"/>
                <a:cs typeface="Consolas" panose="020B0609020204030204" pitchFamily="49" charset="0"/>
              </a:rPr>
              <a:t>    {</a:t>
            </a:r>
          </a:p>
          <a:p>
            <a:r>
              <a:rPr lang="en-US" sz="900" b="1" dirty="0">
                <a:solidFill>
                  <a:srgbClr val="FFFF00"/>
                </a:solidFill>
                <a:latin typeface="Consolas" panose="020B0609020204030204" pitchFamily="49" charset="0"/>
                <a:cs typeface="Consolas" panose="020B0609020204030204" pitchFamily="49" charset="0"/>
              </a:rPr>
              <a:t>      </a:t>
            </a:r>
            <a:r>
              <a:rPr lang="en-US" sz="900" b="1" dirty="0" err="1">
                <a:solidFill>
                  <a:srgbClr val="FFFF00"/>
                </a:solidFill>
                <a:latin typeface="Consolas" panose="020B0609020204030204" pitchFamily="49" charset="0"/>
                <a:cs typeface="Consolas" panose="020B0609020204030204" pitchFamily="49" charset="0"/>
              </a:rPr>
              <a:t>pcd</a:t>
            </a:r>
            <a:r>
              <a:rPr lang="en-US" sz="900" b="1" dirty="0">
                <a:solidFill>
                  <a:srgbClr val="FFFF00"/>
                </a:solidFill>
                <a:latin typeface="Consolas" panose="020B0609020204030204" pitchFamily="49" charset="0"/>
                <a:cs typeface="Consolas" panose="020B0609020204030204" pitchFamily="49" charset="0"/>
              </a:rPr>
              <a:t>-&gt;data = data;</a:t>
            </a:r>
          </a:p>
          <a:p>
            <a:r>
              <a:rPr lang="en-US" sz="900" b="1" dirty="0">
                <a:solidFill>
                  <a:srgbClr val="FFFF00"/>
                </a:solidFill>
                <a:latin typeface="Consolas" panose="020B0609020204030204" pitchFamily="49" charset="0"/>
                <a:cs typeface="Consolas" panose="020B0609020204030204" pitchFamily="49" charset="0"/>
              </a:rPr>
              <a:t>      return(true);</a:t>
            </a:r>
          </a:p>
          <a:p>
            <a:r>
              <a:rPr lang="en-US" sz="900" b="1" dirty="0">
                <a:solidFill>
                  <a:srgbClr val="FFFF00"/>
                </a:solidFill>
                <a:latin typeface="Consolas" panose="020B0609020204030204" pitchFamily="49" charset="0"/>
                <a:cs typeface="Consolas" panose="020B0609020204030204" pitchFamily="49" charset="0"/>
              </a:rPr>
              <a:t>    }</a:t>
            </a:r>
          </a:p>
          <a:p>
            <a:r>
              <a:rPr lang="en-US" sz="900" b="1" dirty="0">
                <a:solidFill>
                  <a:srgbClr val="FFFF00"/>
                </a:solidFill>
                <a:latin typeface="Consolas" panose="020B0609020204030204" pitchFamily="49" charset="0"/>
                <a:cs typeface="Consolas" panose="020B0609020204030204" pitchFamily="49" charset="0"/>
              </a:rPr>
              <a:t>    </a:t>
            </a:r>
            <a:r>
              <a:rPr lang="en-US" sz="900" b="1" dirty="0" err="1">
                <a:solidFill>
                  <a:srgbClr val="FFFF00"/>
                </a:solidFill>
                <a:latin typeface="Consolas" panose="020B0609020204030204" pitchFamily="49" charset="0"/>
                <a:cs typeface="Consolas" panose="020B0609020204030204" pitchFamily="49" charset="0"/>
              </a:rPr>
              <a:t>pcd</a:t>
            </a:r>
            <a:r>
              <a:rPr lang="en-US" sz="900" b="1" dirty="0">
                <a:solidFill>
                  <a:srgbClr val="FFFF00"/>
                </a:solidFill>
                <a:latin typeface="Consolas" panose="020B0609020204030204" pitchFamily="49" charset="0"/>
                <a:cs typeface="Consolas" panose="020B0609020204030204" pitchFamily="49" charset="0"/>
              </a:rPr>
              <a:t> = </a:t>
            </a:r>
            <a:r>
              <a:rPr lang="en-US" sz="900" b="1" dirty="0" err="1">
                <a:solidFill>
                  <a:srgbClr val="FFFF00"/>
                </a:solidFill>
                <a:latin typeface="Consolas" panose="020B0609020204030204" pitchFamily="49" charset="0"/>
                <a:cs typeface="Consolas" panose="020B0609020204030204" pitchFamily="49" charset="0"/>
              </a:rPr>
              <a:t>pcd</a:t>
            </a:r>
            <a:r>
              <a:rPr lang="en-US" sz="900" b="1" dirty="0">
                <a:solidFill>
                  <a:srgbClr val="FFFF00"/>
                </a:solidFill>
                <a:latin typeface="Consolas" panose="020B0609020204030204" pitchFamily="49" charset="0"/>
                <a:cs typeface="Consolas" panose="020B0609020204030204" pitchFamily="49" charset="0"/>
              </a:rPr>
              <a:t>-&gt;next;</a:t>
            </a:r>
          </a:p>
          <a:p>
            <a:r>
              <a:rPr lang="en-US" sz="900" b="1" dirty="0">
                <a:solidFill>
                  <a:srgbClr val="FFFF00"/>
                </a:solidFill>
                <a:latin typeface="Consolas" panose="020B0609020204030204" pitchFamily="49" charset="0"/>
                <a:cs typeface="Consolas" panose="020B0609020204030204" pitchFamily="49" charset="0"/>
              </a:rPr>
              <a:t>  }</a:t>
            </a:r>
          </a:p>
          <a:p>
            <a:endParaRPr lang="en-US" sz="900" b="1" dirty="0">
              <a:solidFill>
                <a:srgbClr val="FFFF00"/>
              </a:solidFill>
              <a:latin typeface="Consolas" panose="020B0609020204030204" pitchFamily="49" charset="0"/>
              <a:cs typeface="Consolas" panose="020B0609020204030204" pitchFamily="49" charset="0"/>
            </a:endParaRPr>
          </a:p>
          <a:p>
            <a:r>
              <a:rPr lang="en-US" sz="900" b="1" dirty="0">
                <a:solidFill>
                  <a:srgbClr val="FFFF00"/>
                </a:solidFill>
                <a:latin typeface="Consolas" panose="020B0609020204030204" pitchFamily="49" charset="0"/>
                <a:cs typeface="Consolas" panose="020B0609020204030204" pitchFamily="49" charset="0"/>
              </a:rPr>
              <a:t>  // Now see if we have an empty slot in our list</a:t>
            </a:r>
          </a:p>
          <a:p>
            <a:r>
              <a:rPr lang="en-US" sz="900" b="1" dirty="0">
                <a:solidFill>
                  <a:srgbClr val="FFFF00"/>
                </a:solidFill>
                <a:latin typeface="Consolas" panose="020B0609020204030204" pitchFamily="49" charset="0"/>
                <a:cs typeface="Consolas" panose="020B0609020204030204" pitchFamily="49" charset="0"/>
              </a:rPr>
              <a:t>  </a:t>
            </a:r>
            <a:r>
              <a:rPr lang="en-US" sz="900" b="1" dirty="0" err="1">
                <a:solidFill>
                  <a:srgbClr val="FFFF00"/>
                </a:solidFill>
                <a:latin typeface="Consolas" panose="020B0609020204030204" pitchFamily="49" charset="0"/>
                <a:cs typeface="Consolas" panose="020B0609020204030204" pitchFamily="49" charset="0"/>
              </a:rPr>
              <a:t>pcd</a:t>
            </a:r>
            <a:r>
              <a:rPr lang="en-US" sz="900" b="1" dirty="0">
                <a:solidFill>
                  <a:srgbClr val="FFFF00"/>
                </a:solidFill>
                <a:latin typeface="Consolas" panose="020B0609020204030204" pitchFamily="49" charset="0"/>
                <a:cs typeface="Consolas" panose="020B0609020204030204" pitchFamily="49" charset="0"/>
              </a:rPr>
              <a:t> = _</a:t>
            </a:r>
            <a:r>
              <a:rPr lang="en-US" sz="900" b="1" dirty="0" err="1">
                <a:solidFill>
                  <a:srgbClr val="FFFF00"/>
                </a:solidFill>
                <a:latin typeface="Consolas" panose="020B0609020204030204" pitchFamily="49" charset="0"/>
                <a:cs typeface="Consolas" panose="020B0609020204030204" pitchFamily="49" charset="0"/>
              </a:rPr>
              <a:t>userChars</a:t>
            </a:r>
            <a:r>
              <a:rPr lang="en-US" sz="900" b="1" dirty="0">
                <a:solidFill>
                  <a:srgbClr val="FFFF00"/>
                </a:solidFill>
                <a:latin typeface="Consolas" panose="020B0609020204030204" pitchFamily="49" charset="0"/>
                <a:cs typeface="Consolas" panose="020B0609020204030204" pitchFamily="49" charset="0"/>
              </a:rPr>
              <a:t>;</a:t>
            </a:r>
          </a:p>
          <a:p>
            <a:r>
              <a:rPr lang="en-US" sz="900" b="1" dirty="0">
                <a:solidFill>
                  <a:srgbClr val="FFFF00"/>
                </a:solidFill>
                <a:latin typeface="Consolas" panose="020B0609020204030204" pitchFamily="49" charset="0"/>
                <a:cs typeface="Consolas" panose="020B0609020204030204" pitchFamily="49" charset="0"/>
              </a:rPr>
              <a:t>  while (</a:t>
            </a:r>
            <a:r>
              <a:rPr lang="en-US" sz="900" b="1" dirty="0" err="1">
                <a:solidFill>
                  <a:srgbClr val="FFFF00"/>
                </a:solidFill>
                <a:latin typeface="Consolas" panose="020B0609020204030204" pitchFamily="49" charset="0"/>
                <a:cs typeface="Consolas" panose="020B0609020204030204" pitchFamily="49" charset="0"/>
              </a:rPr>
              <a:t>pcd</a:t>
            </a:r>
            <a:r>
              <a:rPr lang="en-US" sz="900" b="1" dirty="0">
                <a:solidFill>
                  <a:srgbClr val="FFFF00"/>
                </a:solidFill>
                <a:latin typeface="Consolas" panose="020B0609020204030204" pitchFamily="49" charset="0"/>
                <a:cs typeface="Consolas" panose="020B0609020204030204" pitchFamily="49" charset="0"/>
              </a:rPr>
              <a:t> != NULL)</a:t>
            </a:r>
          </a:p>
          <a:p>
            <a:r>
              <a:rPr lang="en-US" sz="900" b="1" dirty="0">
                <a:solidFill>
                  <a:srgbClr val="FFFF00"/>
                </a:solidFill>
                <a:latin typeface="Consolas" panose="020B0609020204030204" pitchFamily="49" charset="0"/>
                <a:cs typeface="Consolas" panose="020B0609020204030204" pitchFamily="49" charset="0"/>
              </a:rPr>
              <a:t>  {</a:t>
            </a:r>
          </a:p>
          <a:p>
            <a:r>
              <a:rPr lang="en-US" sz="900" b="1" dirty="0">
                <a:solidFill>
                  <a:srgbClr val="FFFF00"/>
                </a:solidFill>
                <a:latin typeface="Consolas" panose="020B0609020204030204" pitchFamily="49" charset="0"/>
                <a:cs typeface="Consolas" panose="020B0609020204030204" pitchFamily="49" charset="0"/>
              </a:rPr>
              <a:t>    if (</a:t>
            </a:r>
            <a:r>
              <a:rPr lang="en-US" sz="900" b="1" dirty="0" err="1">
                <a:solidFill>
                  <a:srgbClr val="FFFF00"/>
                </a:solidFill>
                <a:latin typeface="Consolas" panose="020B0609020204030204" pitchFamily="49" charset="0"/>
                <a:cs typeface="Consolas" panose="020B0609020204030204" pitchFamily="49" charset="0"/>
              </a:rPr>
              <a:t>pcd</a:t>
            </a:r>
            <a:r>
              <a:rPr lang="en-US" sz="900" b="1" dirty="0">
                <a:solidFill>
                  <a:srgbClr val="FFFF00"/>
                </a:solidFill>
                <a:latin typeface="Consolas" panose="020B0609020204030204" pitchFamily="49" charset="0"/>
                <a:cs typeface="Consolas" panose="020B0609020204030204" pitchFamily="49" charset="0"/>
              </a:rPr>
              <a:t>-&gt;code == 0)</a:t>
            </a:r>
          </a:p>
          <a:p>
            <a:r>
              <a:rPr lang="en-US" sz="900" b="1" dirty="0">
                <a:solidFill>
                  <a:srgbClr val="FFFF00"/>
                </a:solidFill>
                <a:latin typeface="Consolas" panose="020B0609020204030204" pitchFamily="49" charset="0"/>
                <a:cs typeface="Consolas" panose="020B0609020204030204" pitchFamily="49" charset="0"/>
              </a:rPr>
              <a:t>    {</a:t>
            </a:r>
          </a:p>
          <a:p>
            <a:r>
              <a:rPr lang="en-US" sz="900" b="1" dirty="0">
                <a:solidFill>
                  <a:srgbClr val="FFFF00"/>
                </a:solidFill>
                <a:latin typeface="Consolas" panose="020B0609020204030204" pitchFamily="49" charset="0"/>
                <a:cs typeface="Consolas" panose="020B0609020204030204" pitchFamily="49" charset="0"/>
              </a:rPr>
              <a:t>      </a:t>
            </a:r>
            <a:r>
              <a:rPr lang="en-US" sz="900" b="1" dirty="0" err="1">
                <a:solidFill>
                  <a:srgbClr val="FFFF00"/>
                </a:solidFill>
                <a:latin typeface="Consolas" panose="020B0609020204030204" pitchFamily="49" charset="0"/>
                <a:cs typeface="Consolas" panose="020B0609020204030204" pitchFamily="49" charset="0"/>
              </a:rPr>
              <a:t>pcd</a:t>
            </a:r>
            <a:r>
              <a:rPr lang="en-US" sz="900" b="1" dirty="0">
                <a:solidFill>
                  <a:srgbClr val="FFFF00"/>
                </a:solidFill>
                <a:latin typeface="Consolas" panose="020B0609020204030204" pitchFamily="49" charset="0"/>
                <a:cs typeface="Consolas" panose="020B0609020204030204" pitchFamily="49" charset="0"/>
              </a:rPr>
              <a:t>-&gt;code = code;</a:t>
            </a:r>
          </a:p>
          <a:p>
            <a:r>
              <a:rPr lang="en-US" sz="900" b="1" dirty="0">
                <a:solidFill>
                  <a:srgbClr val="FFFF00"/>
                </a:solidFill>
                <a:latin typeface="Consolas" panose="020B0609020204030204" pitchFamily="49" charset="0"/>
                <a:cs typeface="Consolas" panose="020B0609020204030204" pitchFamily="49" charset="0"/>
              </a:rPr>
              <a:t>      </a:t>
            </a:r>
            <a:r>
              <a:rPr lang="en-US" sz="900" b="1" dirty="0" err="1">
                <a:solidFill>
                  <a:srgbClr val="FFFF00"/>
                </a:solidFill>
                <a:latin typeface="Consolas" panose="020B0609020204030204" pitchFamily="49" charset="0"/>
                <a:cs typeface="Consolas" panose="020B0609020204030204" pitchFamily="49" charset="0"/>
              </a:rPr>
              <a:t>pcd</a:t>
            </a:r>
            <a:r>
              <a:rPr lang="en-US" sz="900" b="1" dirty="0">
                <a:solidFill>
                  <a:srgbClr val="FFFF00"/>
                </a:solidFill>
                <a:latin typeface="Consolas" panose="020B0609020204030204" pitchFamily="49" charset="0"/>
                <a:cs typeface="Consolas" panose="020B0609020204030204" pitchFamily="49" charset="0"/>
              </a:rPr>
              <a:t>-&gt;data = data;</a:t>
            </a:r>
          </a:p>
          <a:p>
            <a:r>
              <a:rPr lang="en-US" sz="900" b="1" dirty="0">
                <a:solidFill>
                  <a:srgbClr val="FFFF00"/>
                </a:solidFill>
                <a:latin typeface="Consolas" panose="020B0609020204030204" pitchFamily="49" charset="0"/>
                <a:cs typeface="Consolas" panose="020B0609020204030204" pitchFamily="49" charset="0"/>
              </a:rPr>
              <a:t>      return(true);</a:t>
            </a:r>
          </a:p>
          <a:p>
            <a:r>
              <a:rPr lang="en-US" sz="900" b="1" dirty="0">
                <a:solidFill>
                  <a:srgbClr val="FFFF00"/>
                </a:solidFill>
                <a:latin typeface="Consolas" panose="020B0609020204030204" pitchFamily="49" charset="0"/>
                <a:cs typeface="Consolas" panose="020B0609020204030204" pitchFamily="49" charset="0"/>
              </a:rPr>
              <a:t>    }</a:t>
            </a:r>
          </a:p>
          <a:p>
            <a:r>
              <a:rPr lang="en-US" sz="900" b="1" dirty="0">
                <a:solidFill>
                  <a:srgbClr val="FFFF00"/>
                </a:solidFill>
                <a:latin typeface="Consolas" panose="020B0609020204030204" pitchFamily="49" charset="0"/>
                <a:cs typeface="Consolas" panose="020B0609020204030204" pitchFamily="49" charset="0"/>
              </a:rPr>
              <a:t>    </a:t>
            </a:r>
            <a:r>
              <a:rPr lang="en-US" sz="900" b="1" dirty="0" err="1">
                <a:solidFill>
                  <a:srgbClr val="FFFF00"/>
                </a:solidFill>
                <a:latin typeface="Consolas" panose="020B0609020204030204" pitchFamily="49" charset="0"/>
                <a:cs typeface="Consolas" panose="020B0609020204030204" pitchFamily="49" charset="0"/>
              </a:rPr>
              <a:t>pcd</a:t>
            </a:r>
            <a:r>
              <a:rPr lang="en-US" sz="900" b="1" dirty="0">
                <a:solidFill>
                  <a:srgbClr val="FFFF00"/>
                </a:solidFill>
                <a:latin typeface="Consolas" panose="020B0609020204030204" pitchFamily="49" charset="0"/>
                <a:cs typeface="Consolas" panose="020B0609020204030204" pitchFamily="49" charset="0"/>
              </a:rPr>
              <a:t> = </a:t>
            </a:r>
            <a:r>
              <a:rPr lang="en-US" sz="900" b="1" dirty="0" err="1">
                <a:solidFill>
                  <a:srgbClr val="FFFF00"/>
                </a:solidFill>
                <a:latin typeface="Consolas" panose="020B0609020204030204" pitchFamily="49" charset="0"/>
                <a:cs typeface="Consolas" panose="020B0609020204030204" pitchFamily="49" charset="0"/>
              </a:rPr>
              <a:t>pcd</a:t>
            </a:r>
            <a:r>
              <a:rPr lang="en-US" sz="900" b="1" dirty="0">
                <a:solidFill>
                  <a:srgbClr val="FFFF00"/>
                </a:solidFill>
                <a:latin typeface="Consolas" panose="020B0609020204030204" pitchFamily="49" charset="0"/>
                <a:cs typeface="Consolas" panose="020B0609020204030204" pitchFamily="49" charset="0"/>
              </a:rPr>
              <a:t>-&gt;next;</a:t>
            </a:r>
          </a:p>
          <a:p>
            <a:r>
              <a:rPr lang="en-US" sz="900" b="1" dirty="0">
                <a:solidFill>
                  <a:srgbClr val="FFFF00"/>
                </a:solidFill>
                <a:latin typeface="Consolas" panose="020B0609020204030204" pitchFamily="49" charset="0"/>
                <a:cs typeface="Consolas" panose="020B0609020204030204" pitchFamily="49" charset="0"/>
              </a:rPr>
              <a:t> }</a:t>
            </a:r>
          </a:p>
          <a:p>
            <a:endParaRPr lang="en-US" sz="900" b="1" dirty="0">
              <a:solidFill>
                <a:srgbClr val="FFFF00"/>
              </a:solidFill>
              <a:latin typeface="Consolas" panose="020B0609020204030204" pitchFamily="49" charset="0"/>
              <a:cs typeface="Consolas" panose="020B0609020204030204" pitchFamily="49" charset="0"/>
            </a:endParaRPr>
          </a:p>
          <a:p>
            <a:r>
              <a:rPr lang="en-US" sz="900" b="1" dirty="0">
                <a:solidFill>
                  <a:srgbClr val="FFFF00"/>
                </a:solidFill>
                <a:latin typeface="Consolas" panose="020B0609020204030204" pitchFamily="49" charset="0"/>
                <a:cs typeface="Consolas" panose="020B0609020204030204" pitchFamily="49" charset="0"/>
              </a:rPr>
              <a:t>  // default is to add a new node to the front of the list</a:t>
            </a:r>
          </a:p>
          <a:p>
            <a:r>
              <a:rPr lang="en-US" sz="900" b="1" dirty="0">
                <a:solidFill>
                  <a:srgbClr val="FFFF00"/>
                </a:solidFill>
                <a:latin typeface="Consolas" panose="020B0609020204030204" pitchFamily="49" charset="0"/>
                <a:cs typeface="Consolas" panose="020B0609020204030204" pitchFamily="49" charset="0"/>
              </a:rPr>
              <a:t>  if ((</a:t>
            </a:r>
            <a:r>
              <a:rPr lang="en-US" sz="900" b="1" dirty="0" err="1">
                <a:solidFill>
                  <a:srgbClr val="FFFF00"/>
                </a:solidFill>
                <a:latin typeface="Consolas" panose="020B0609020204030204" pitchFamily="49" charset="0"/>
                <a:cs typeface="Consolas" panose="020B0609020204030204" pitchFamily="49" charset="0"/>
              </a:rPr>
              <a:t>pcd</a:t>
            </a:r>
            <a:r>
              <a:rPr lang="en-US" sz="900" b="1" dirty="0">
                <a:solidFill>
                  <a:srgbClr val="FFFF00"/>
                </a:solidFill>
                <a:latin typeface="Consolas" panose="020B0609020204030204" pitchFamily="49" charset="0"/>
                <a:cs typeface="Consolas" panose="020B0609020204030204" pitchFamily="49" charset="0"/>
              </a:rPr>
              <a:t> = new </a:t>
            </a:r>
            <a:r>
              <a:rPr lang="en-US" sz="900" b="1" dirty="0" err="1">
                <a:solidFill>
                  <a:srgbClr val="FFFF00"/>
                </a:solidFill>
                <a:latin typeface="Consolas" panose="020B0609020204030204" pitchFamily="49" charset="0"/>
                <a:cs typeface="Consolas" panose="020B0609020204030204" pitchFamily="49" charset="0"/>
              </a:rPr>
              <a:t>charDef</a:t>
            </a:r>
            <a:r>
              <a:rPr lang="en-US" sz="900" b="1" dirty="0">
                <a:solidFill>
                  <a:srgbClr val="FFFF00"/>
                </a:solidFill>
                <a:latin typeface="Consolas" panose="020B0609020204030204" pitchFamily="49" charset="0"/>
                <a:cs typeface="Consolas" panose="020B0609020204030204" pitchFamily="49" charset="0"/>
              </a:rPr>
              <a:t>) != NULL)</a:t>
            </a:r>
          </a:p>
          <a:p>
            <a:r>
              <a:rPr lang="en-US" sz="900" b="1" dirty="0">
                <a:solidFill>
                  <a:srgbClr val="FFFF00"/>
                </a:solidFill>
                <a:latin typeface="Consolas" panose="020B0609020204030204" pitchFamily="49" charset="0"/>
                <a:cs typeface="Consolas" panose="020B0609020204030204" pitchFamily="49" charset="0"/>
              </a:rPr>
              <a:t>  {</a:t>
            </a:r>
          </a:p>
          <a:p>
            <a:r>
              <a:rPr lang="en-US" sz="900" b="1" dirty="0">
                <a:solidFill>
                  <a:srgbClr val="FFFF00"/>
                </a:solidFill>
                <a:latin typeface="Consolas" panose="020B0609020204030204" pitchFamily="49" charset="0"/>
                <a:cs typeface="Consolas" panose="020B0609020204030204" pitchFamily="49" charset="0"/>
              </a:rPr>
              <a:t>    </a:t>
            </a:r>
            <a:r>
              <a:rPr lang="en-US" sz="900" b="1" dirty="0" err="1">
                <a:solidFill>
                  <a:srgbClr val="FFFF00"/>
                </a:solidFill>
                <a:latin typeface="Consolas" panose="020B0609020204030204" pitchFamily="49" charset="0"/>
                <a:cs typeface="Consolas" panose="020B0609020204030204" pitchFamily="49" charset="0"/>
              </a:rPr>
              <a:t>pcd</a:t>
            </a:r>
            <a:r>
              <a:rPr lang="en-US" sz="900" b="1" dirty="0">
                <a:solidFill>
                  <a:srgbClr val="FFFF00"/>
                </a:solidFill>
                <a:latin typeface="Consolas" panose="020B0609020204030204" pitchFamily="49" charset="0"/>
                <a:cs typeface="Consolas" panose="020B0609020204030204" pitchFamily="49" charset="0"/>
              </a:rPr>
              <a:t>-&gt;code = code;</a:t>
            </a:r>
          </a:p>
          <a:p>
            <a:r>
              <a:rPr lang="en-US" sz="900" b="1" dirty="0">
                <a:solidFill>
                  <a:srgbClr val="FFFF00"/>
                </a:solidFill>
                <a:latin typeface="Consolas" panose="020B0609020204030204" pitchFamily="49" charset="0"/>
                <a:cs typeface="Consolas" panose="020B0609020204030204" pitchFamily="49" charset="0"/>
              </a:rPr>
              <a:t>    </a:t>
            </a:r>
            <a:r>
              <a:rPr lang="en-US" sz="900" b="1" dirty="0" err="1">
                <a:solidFill>
                  <a:srgbClr val="FFFF00"/>
                </a:solidFill>
                <a:latin typeface="Consolas" panose="020B0609020204030204" pitchFamily="49" charset="0"/>
                <a:cs typeface="Consolas" panose="020B0609020204030204" pitchFamily="49" charset="0"/>
              </a:rPr>
              <a:t>pcd</a:t>
            </a:r>
            <a:r>
              <a:rPr lang="en-US" sz="900" b="1" dirty="0">
                <a:solidFill>
                  <a:srgbClr val="FFFF00"/>
                </a:solidFill>
                <a:latin typeface="Consolas" panose="020B0609020204030204" pitchFamily="49" charset="0"/>
                <a:cs typeface="Consolas" panose="020B0609020204030204" pitchFamily="49" charset="0"/>
              </a:rPr>
              <a:t>-&gt;data = data;</a:t>
            </a:r>
          </a:p>
          <a:p>
            <a:r>
              <a:rPr lang="en-US" sz="900" b="1" dirty="0">
                <a:solidFill>
                  <a:srgbClr val="FFFF00"/>
                </a:solidFill>
                <a:latin typeface="Consolas" panose="020B0609020204030204" pitchFamily="49" charset="0"/>
                <a:cs typeface="Consolas" panose="020B0609020204030204" pitchFamily="49" charset="0"/>
              </a:rPr>
              <a:t>    </a:t>
            </a:r>
            <a:r>
              <a:rPr lang="en-US" sz="900" b="1" dirty="0" err="1">
                <a:solidFill>
                  <a:srgbClr val="FFFF00"/>
                </a:solidFill>
                <a:latin typeface="Consolas" panose="020B0609020204030204" pitchFamily="49" charset="0"/>
                <a:cs typeface="Consolas" panose="020B0609020204030204" pitchFamily="49" charset="0"/>
              </a:rPr>
              <a:t>pcd</a:t>
            </a:r>
            <a:r>
              <a:rPr lang="en-US" sz="900" b="1" dirty="0">
                <a:solidFill>
                  <a:srgbClr val="FFFF00"/>
                </a:solidFill>
                <a:latin typeface="Consolas" panose="020B0609020204030204" pitchFamily="49" charset="0"/>
                <a:cs typeface="Consolas" panose="020B0609020204030204" pitchFamily="49" charset="0"/>
              </a:rPr>
              <a:t>-&gt;next = _</a:t>
            </a:r>
            <a:r>
              <a:rPr lang="en-US" sz="900" b="1" dirty="0" err="1">
                <a:solidFill>
                  <a:srgbClr val="FFFF00"/>
                </a:solidFill>
                <a:latin typeface="Consolas" panose="020B0609020204030204" pitchFamily="49" charset="0"/>
                <a:cs typeface="Consolas" panose="020B0609020204030204" pitchFamily="49" charset="0"/>
              </a:rPr>
              <a:t>userChars</a:t>
            </a:r>
            <a:r>
              <a:rPr lang="en-US" sz="900" b="1" dirty="0">
                <a:solidFill>
                  <a:srgbClr val="FFFF00"/>
                </a:solidFill>
                <a:latin typeface="Consolas" panose="020B0609020204030204" pitchFamily="49" charset="0"/>
                <a:cs typeface="Consolas" panose="020B0609020204030204" pitchFamily="49" charset="0"/>
              </a:rPr>
              <a:t>;</a:t>
            </a:r>
          </a:p>
          <a:p>
            <a:r>
              <a:rPr lang="en-US" sz="900" b="1" dirty="0">
                <a:solidFill>
                  <a:srgbClr val="FFFF00"/>
                </a:solidFill>
                <a:latin typeface="Consolas" panose="020B0609020204030204" pitchFamily="49" charset="0"/>
                <a:cs typeface="Consolas" panose="020B0609020204030204" pitchFamily="49" charset="0"/>
              </a:rPr>
              <a:t>    _</a:t>
            </a:r>
            <a:r>
              <a:rPr lang="en-US" sz="900" b="1" dirty="0" err="1">
                <a:solidFill>
                  <a:srgbClr val="FFFF00"/>
                </a:solidFill>
                <a:latin typeface="Consolas" panose="020B0609020204030204" pitchFamily="49" charset="0"/>
                <a:cs typeface="Consolas" panose="020B0609020204030204" pitchFamily="49" charset="0"/>
              </a:rPr>
              <a:t>userChars</a:t>
            </a:r>
            <a:r>
              <a:rPr lang="en-US" sz="900" b="1" dirty="0">
                <a:solidFill>
                  <a:srgbClr val="FFFF00"/>
                </a:solidFill>
                <a:latin typeface="Consolas" panose="020B0609020204030204" pitchFamily="49" charset="0"/>
                <a:cs typeface="Consolas" panose="020B0609020204030204" pitchFamily="49" charset="0"/>
              </a:rPr>
              <a:t> = </a:t>
            </a:r>
            <a:r>
              <a:rPr lang="en-US" sz="900" b="1" dirty="0" err="1">
                <a:solidFill>
                  <a:srgbClr val="FFFF00"/>
                </a:solidFill>
                <a:latin typeface="Consolas" panose="020B0609020204030204" pitchFamily="49" charset="0"/>
                <a:cs typeface="Consolas" panose="020B0609020204030204" pitchFamily="49" charset="0"/>
              </a:rPr>
              <a:t>pcd</a:t>
            </a:r>
            <a:r>
              <a:rPr lang="en-US" sz="900" b="1" dirty="0">
                <a:solidFill>
                  <a:srgbClr val="FFFF00"/>
                </a:solidFill>
                <a:latin typeface="Consolas" panose="020B0609020204030204" pitchFamily="49" charset="0"/>
                <a:cs typeface="Consolas" panose="020B0609020204030204" pitchFamily="49" charset="0"/>
              </a:rPr>
              <a:t>;</a:t>
            </a:r>
          </a:p>
          <a:p>
            <a:r>
              <a:rPr lang="en-US" sz="900" b="1" dirty="0">
                <a:solidFill>
                  <a:srgbClr val="FFFF00"/>
                </a:solidFill>
                <a:latin typeface="Consolas" panose="020B0609020204030204" pitchFamily="49" charset="0"/>
                <a:cs typeface="Consolas" panose="020B0609020204030204" pitchFamily="49" charset="0"/>
              </a:rPr>
              <a:t>  }</a:t>
            </a:r>
          </a:p>
          <a:p>
            <a:endParaRPr lang="en-US" sz="900" b="1" dirty="0">
              <a:solidFill>
                <a:srgbClr val="FFFF00"/>
              </a:solidFill>
              <a:latin typeface="Consolas" panose="020B0609020204030204" pitchFamily="49" charset="0"/>
              <a:cs typeface="Consolas" panose="020B0609020204030204" pitchFamily="49" charset="0"/>
            </a:endParaRPr>
          </a:p>
          <a:p>
            <a:r>
              <a:rPr lang="en-US" sz="900" b="1" dirty="0">
                <a:solidFill>
                  <a:srgbClr val="FFFF00"/>
                </a:solidFill>
                <a:latin typeface="Consolas" panose="020B0609020204030204" pitchFamily="49" charset="0"/>
                <a:cs typeface="Consolas" panose="020B0609020204030204" pitchFamily="49" charset="0"/>
              </a:rPr>
              <a:t>  return(</a:t>
            </a:r>
            <a:r>
              <a:rPr lang="en-US" sz="900" b="1" dirty="0" err="1">
                <a:solidFill>
                  <a:srgbClr val="FFFF00"/>
                </a:solidFill>
                <a:latin typeface="Consolas" panose="020B0609020204030204" pitchFamily="49" charset="0"/>
                <a:cs typeface="Consolas" panose="020B0609020204030204" pitchFamily="49" charset="0"/>
              </a:rPr>
              <a:t>pcd</a:t>
            </a:r>
            <a:r>
              <a:rPr lang="en-US" sz="900" b="1" dirty="0">
                <a:solidFill>
                  <a:srgbClr val="FFFF00"/>
                </a:solidFill>
                <a:latin typeface="Consolas" panose="020B0609020204030204" pitchFamily="49" charset="0"/>
                <a:cs typeface="Consolas" panose="020B0609020204030204" pitchFamily="49" charset="0"/>
              </a:rPr>
              <a:t> != NULL);</a:t>
            </a:r>
          </a:p>
          <a:p>
            <a:r>
              <a:rPr lang="en-US" sz="900" b="1" dirty="0">
                <a:solidFill>
                  <a:srgbClr val="FFFF00"/>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2035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Formal End of Lesson 2</a:t>
            </a:r>
            <a:endParaRPr lang="en-US" sz="3200" dirty="0"/>
          </a:p>
        </p:txBody>
      </p:sp>
      <p:sp>
        <p:nvSpPr>
          <p:cNvPr id="3" name="Content Placeholder 2"/>
          <p:cNvSpPr>
            <a:spLocks noGrp="1"/>
          </p:cNvSpPr>
          <p:nvPr>
            <p:ph idx="1"/>
          </p:nvPr>
        </p:nvSpPr>
        <p:spPr>
          <a:xfrm>
            <a:off x="457200" y="1524000"/>
            <a:ext cx="8229600" cy="5105400"/>
          </a:xfrm>
        </p:spPr>
        <p:txBody>
          <a:bodyPr>
            <a:normAutofit fontScale="92500" lnSpcReduction="20000"/>
          </a:bodyPr>
          <a:lstStyle/>
          <a:p>
            <a:pPr marL="0" indent="0">
              <a:buNone/>
            </a:pPr>
            <a:r>
              <a:rPr lang="en-US" b="1" dirty="0" smtClean="0">
                <a:solidFill>
                  <a:srgbClr val="FFFF00"/>
                </a:solidFill>
              </a:rPr>
              <a:t>HOMEWORK</a:t>
            </a:r>
          </a:p>
          <a:p>
            <a:r>
              <a:rPr lang="en-US" sz="2800" b="1" dirty="0" smtClean="0">
                <a:solidFill>
                  <a:srgbClr val="FFFF00"/>
                </a:solidFill>
              </a:rPr>
              <a:t>Read Chapters 7-9 in </a:t>
            </a:r>
            <a:r>
              <a:rPr lang="en-US" sz="2800" b="1" i="1" dirty="0" smtClean="0">
                <a:solidFill>
                  <a:srgbClr val="FFFF00"/>
                </a:solidFill>
              </a:rPr>
              <a:t>Beginning C for Arduino</a:t>
            </a:r>
            <a:br>
              <a:rPr lang="en-US" sz="2800" b="1" i="1" dirty="0" smtClean="0">
                <a:solidFill>
                  <a:srgbClr val="FFFF00"/>
                </a:solidFill>
              </a:rPr>
            </a:br>
            <a:r>
              <a:rPr lang="en-US" sz="1900" b="1" dirty="0" smtClean="0"/>
              <a:t>(Sorry, Ch. 7 should have been on last week’s assignment </a:t>
            </a:r>
            <a:r>
              <a:rPr lang="en-US" sz="1900" b="1" dirty="0" smtClean="0">
                <a:sym typeface="Wingdings" panose="05000000000000000000" pitchFamily="2" charset="2"/>
              </a:rPr>
              <a:t></a:t>
            </a:r>
            <a:r>
              <a:rPr lang="en-US" sz="1900" b="1" dirty="0" smtClean="0"/>
              <a:t>)</a:t>
            </a:r>
            <a:endParaRPr lang="en-US" sz="2800" b="1" i="1" dirty="0" smtClean="0"/>
          </a:p>
          <a:p>
            <a:r>
              <a:rPr lang="en-US" sz="2800" b="1" dirty="0" smtClean="0">
                <a:solidFill>
                  <a:srgbClr val="FFFF00"/>
                </a:solidFill>
              </a:rPr>
              <a:t>Have </a:t>
            </a:r>
            <a:r>
              <a:rPr lang="en-US" sz="2800" b="1" dirty="0" smtClean="0">
                <a:solidFill>
                  <a:srgbClr val="FFFF00"/>
                </a:solidFill>
              </a:rPr>
              <a:t>a look at the new </a:t>
            </a:r>
            <a:r>
              <a:rPr lang="en-US" sz="2800" b="1" dirty="0" err="1" smtClean="0">
                <a:solidFill>
                  <a:srgbClr val="FFFF00"/>
                </a:solidFill>
              </a:rPr>
              <a:t>HackSpace</a:t>
            </a:r>
            <a:r>
              <a:rPr lang="en-US" sz="2800" b="1" dirty="0" smtClean="0">
                <a:solidFill>
                  <a:srgbClr val="FFFF00"/>
                </a:solidFill>
              </a:rPr>
              <a:t> magazines added to your flash drives</a:t>
            </a:r>
            <a:r>
              <a:rPr lang="en-US" sz="2800" b="1" dirty="0" smtClean="0">
                <a:solidFill>
                  <a:srgbClr val="FFFF00"/>
                </a:solidFill>
              </a:rPr>
              <a:t>! (if you forgot to copy them!)</a:t>
            </a:r>
          </a:p>
          <a:p>
            <a:r>
              <a:rPr lang="en-US" sz="2800" b="1" dirty="0" smtClean="0">
                <a:solidFill>
                  <a:srgbClr val="FFFF00"/>
                </a:solidFill>
              </a:rPr>
              <a:t>Check the Internet for articles or videos on Visual Studio Code</a:t>
            </a:r>
            <a:endParaRPr lang="en-US" sz="2800" b="1" dirty="0" smtClean="0">
              <a:solidFill>
                <a:srgbClr val="FFFF00"/>
              </a:solidFill>
            </a:endParaRPr>
          </a:p>
          <a:p>
            <a:pPr marL="0" indent="0">
              <a:buNone/>
            </a:pPr>
            <a:endParaRPr lang="en-US" b="1" dirty="0"/>
          </a:p>
          <a:p>
            <a:pPr marL="0" indent="0">
              <a:buNone/>
            </a:pPr>
            <a:r>
              <a:rPr lang="en-US" b="1" dirty="0" smtClean="0"/>
              <a:t>In next week’s exciting episode</a:t>
            </a:r>
          </a:p>
          <a:p>
            <a:pPr lvl="0"/>
            <a:r>
              <a:rPr lang="en-US" sz="2400" dirty="0" smtClean="0"/>
              <a:t>Video – Installing Visual Studio Code</a:t>
            </a:r>
          </a:p>
          <a:p>
            <a:pPr lvl="0"/>
            <a:r>
              <a:rPr lang="en-US" sz="2400" dirty="0" smtClean="0"/>
              <a:t>Video – Using Visual Studio Code with Arduino</a:t>
            </a:r>
          </a:p>
          <a:p>
            <a:pPr lvl="0"/>
            <a:r>
              <a:rPr lang="en-US" sz="2400" dirty="0" smtClean="0"/>
              <a:t>Class Exercise – Installation of Visual Studio Code</a:t>
            </a:r>
          </a:p>
          <a:p>
            <a:pPr lvl="0"/>
            <a:r>
              <a:rPr lang="en-US" sz="2400" dirty="0" smtClean="0"/>
              <a:t>Instructor’s time permitting – More on </a:t>
            </a:r>
            <a:r>
              <a:rPr lang="en-US" sz="2400" dirty="0" err="1" smtClean="0"/>
              <a:t>Parola</a:t>
            </a:r>
            <a:r>
              <a:rPr lang="en-US" sz="2400" dirty="0" smtClean="0"/>
              <a:t> font usage</a:t>
            </a:r>
          </a:p>
          <a:p>
            <a:pPr lvl="0"/>
            <a:endParaRPr lang="en-US" sz="2800" b="1" dirty="0"/>
          </a:p>
          <a:p>
            <a:pPr marL="0" indent="0">
              <a:buNone/>
            </a:pPr>
            <a:endParaRPr lang="en-US" dirty="0"/>
          </a:p>
        </p:txBody>
      </p:sp>
    </p:spTree>
    <p:extLst>
      <p:ext uri="{BB962C8B-B14F-4D97-AF65-F5344CB8AC3E}">
        <p14:creationId xmlns:p14="http://schemas.microsoft.com/office/powerpoint/2010/main" val="27991719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63562"/>
          </a:xfrm>
        </p:spPr>
        <p:txBody>
          <a:bodyPr/>
          <a:lstStyle/>
          <a:p>
            <a:r>
              <a:rPr lang="en-US" sz="2800" dirty="0" smtClean="0"/>
              <a:t>Our Microcontroller: The </a:t>
            </a:r>
            <a:r>
              <a:rPr lang="en-US" sz="2800" dirty="0" err="1" smtClean="0"/>
              <a:t>WeMos</a:t>
            </a:r>
            <a:r>
              <a:rPr lang="en-US" sz="2800" dirty="0" smtClean="0"/>
              <a:t> D1 Mini</a:t>
            </a:r>
            <a:endParaRPr lang="en-US" sz="2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5800"/>
            <a:ext cx="9144000" cy="4894046"/>
          </a:xfrm>
          <a:prstGeom prst="rect">
            <a:avLst/>
          </a:prstGeom>
        </p:spPr>
      </p:pic>
      <p:sp>
        <p:nvSpPr>
          <p:cNvPr id="7" name="Content Placeholder 2"/>
          <p:cNvSpPr>
            <a:spLocks noGrp="1"/>
          </p:cNvSpPr>
          <p:nvPr>
            <p:ph idx="1"/>
          </p:nvPr>
        </p:nvSpPr>
        <p:spPr>
          <a:xfrm>
            <a:off x="0" y="4483208"/>
            <a:ext cx="9144000" cy="1981200"/>
          </a:xfrm>
          <a:solidFill>
            <a:schemeClr val="bg1"/>
          </a:solidFill>
        </p:spPr>
        <p:txBody>
          <a:bodyPr anchor="ctr">
            <a:noAutofit/>
          </a:bodyPr>
          <a:lstStyle/>
          <a:p>
            <a:endParaRPr lang="en-US" sz="1200" dirty="0" smtClean="0">
              <a:solidFill>
                <a:schemeClr val="tx1"/>
              </a:solidFill>
            </a:endParaRPr>
          </a:p>
          <a:p>
            <a:pPr marL="0" indent="0">
              <a:buNone/>
            </a:pPr>
            <a:r>
              <a:rPr lang="en-US" sz="1200" b="1" dirty="0" err="1" smtClean="0">
                <a:solidFill>
                  <a:schemeClr val="tx1"/>
                </a:solidFill>
              </a:rPr>
              <a:t>Hilights</a:t>
            </a:r>
            <a:endParaRPr lang="en-US" sz="1200" b="1" dirty="0" smtClean="0">
              <a:solidFill>
                <a:schemeClr val="tx1"/>
              </a:solidFill>
            </a:endParaRPr>
          </a:p>
          <a:p>
            <a:r>
              <a:rPr lang="en-US" sz="1200" b="1" dirty="0" smtClean="0">
                <a:solidFill>
                  <a:schemeClr val="tx1"/>
                </a:solidFill>
              </a:rPr>
              <a:t>11 </a:t>
            </a:r>
            <a:r>
              <a:rPr lang="en-US" sz="1200" b="1" dirty="0">
                <a:solidFill>
                  <a:schemeClr val="tx1"/>
                </a:solidFill>
              </a:rPr>
              <a:t>digital </a:t>
            </a:r>
            <a:r>
              <a:rPr lang="en-US" sz="1200" b="1" dirty="0" smtClean="0">
                <a:solidFill>
                  <a:schemeClr val="tx1"/>
                </a:solidFill>
              </a:rPr>
              <a:t>IO: all are interrupt and </a:t>
            </a:r>
            <a:r>
              <a:rPr lang="en-US" sz="1200" b="1" dirty="0" err="1" smtClean="0">
                <a:solidFill>
                  <a:schemeClr val="tx1"/>
                </a:solidFill>
              </a:rPr>
              <a:t>pwm</a:t>
            </a:r>
            <a:r>
              <a:rPr lang="en-US" sz="1200" b="1" dirty="0" smtClean="0">
                <a:solidFill>
                  <a:schemeClr val="tx1"/>
                </a:solidFill>
              </a:rPr>
              <a:t> capable (except D0/GPIO16)</a:t>
            </a:r>
            <a:endParaRPr lang="en-US" sz="1200" b="1" dirty="0">
              <a:solidFill>
                <a:schemeClr val="tx1"/>
              </a:solidFill>
            </a:endParaRPr>
          </a:p>
          <a:p>
            <a:r>
              <a:rPr lang="en-US" sz="1200" b="1" dirty="0">
                <a:solidFill>
                  <a:schemeClr val="tx1"/>
                </a:solidFill>
              </a:rPr>
              <a:t>1 analog </a:t>
            </a:r>
            <a:r>
              <a:rPr lang="en-US" sz="1200" b="1" dirty="0" smtClean="0">
                <a:solidFill>
                  <a:schemeClr val="tx1"/>
                </a:solidFill>
              </a:rPr>
              <a:t>input (</a:t>
            </a:r>
            <a:r>
              <a:rPr lang="en-US" sz="1200" b="1" dirty="0">
                <a:solidFill>
                  <a:schemeClr val="tx1"/>
                </a:solidFill>
              </a:rPr>
              <a:t>3.2V max input</a:t>
            </a:r>
            <a:r>
              <a:rPr lang="en-US" sz="1200" b="1" dirty="0" smtClean="0">
                <a:solidFill>
                  <a:schemeClr val="tx1"/>
                </a:solidFill>
              </a:rPr>
              <a:t>): A0/ADC0</a:t>
            </a:r>
            <a:endParaRPr lang="en-US" sz="1200" b="1" dirty="0">
              <a:solidFill>
                <a:schemeClr val="tx1"/>
              </a:solidFill>
            </a:endParaRPr>
          </a:p>
          <a:p>
            <a:r>
              <a:rPr lang="en-US" sz="1200" b="1" dirty="0" smtClean="0">
                <a:solidFill>
                  <a:schemeClr val="tx1"/>
                </a:solidFill>
              </a:rPr>
              <a:t>Micro USB </a:t>
            </a:r>
            <a:r>
              <a:rPr lang="en-US" sz="1200" b="1" u="sng" dirty="0" smtClean="0">
                <a:solidFill>
                  <a:schemeClr val="tx1"/>
                </a:solidFill>
              </a:rPr>
              <a:t>or</a:t>
            </a:r>
            <a:r>
              <a:rPr lang="en-US" sz="1200" b="1" dirty="0" smtClean="0">
                <a:solidFill>
                  <a:schemeClr val="tx1"/>
                </a:solidFill>
              </a:rPr>
              <a:t> Type-C </a:t>
            </a:r>
            <a:r>
              <a:rPr lang="en-US" sz="1200" b="1" dirty="0">
                <a:solidFill>
                  <a:schemeClr val="tx1"/>
                </a:solidFill>
              </a:rPr>
              <a:t>USB </a:t>
            </a:r>
            <a:r>
              <a:rPr lang="en-US" sz="1200" b="1" dirty="0" smtClean="0">
                <a:solidFill>
                  <a:schemeClr val="tx1"/>
                </a:solidFill>
              </a:rPr>
              <a:t>Port (clones usually have micro USB)</a:t>
            </a:r>
            <a:endParaRPr lang="en-US" sz="1200" b="1" dirty="0">
              <a:solidFill>
                <a:schemeClr val="tx1"/>
              </a:solidFill>
            </a:endParaRPr>
          </a:p>
          <a:p>
            <a:r>
              <a:rPr lang="en-US" sz="1200" b="1" dirty="0" smtClean="0">
                <a:solidFill>
                  <a:schemeClr val="tx1"/>
                </a:solidFill>
              </a:rPr>
              <a:t>Two SPI interfaces (one is used for on-board flash memory), one I2C interface, two serial ports</a:t>
            </a:r>
          </a:p>
          <a:p>
            <a:r>
              <a:rPr lang="en-US" sz="1200" b="1" dirty="0" smtClean="0">
                <a:solidFill>
                  <a:schemeClr val="tx1"/>
                </a:solidFill>
              </a:rPr>
              <a:t>Built-in </a:t>
            </a:r>
            <a:r>
              <a:rPr lang="en-US" sz="1200" b="1" dirty="0" err="1" smtClean="0">
                <a:solidFill>
                  <a:schemeClr val="tx1"/>
                </a:solidFill>
              </a:rPr>
              <a:t>WiFi</a:t>
            </a:r>
            <a:r>
              <a:rPr lang="en-US" sz="1200" b="1" dirty="0" smtClean="0">
                <a:solidFill>
                  <a:schemeClr val="tx1"/>
                </a:solidFill>
              </a:rPr>
              <a:t> (client or standalone access point modes) and Bluetooth</a:t>
            </a:r>
            <a:endParaRPr lang="en-US" sz="1200" b="1" dirty="0">
              <a:solidFill>
                <a:schemeClr val="tx1"/>
              </a:solidFill>
            </a:endParaRPr>
          </a:p>
          <a:p>
            <a:r>
              <a:rPr lang="en-US" sz="1200" b="1" dirty="0">
                <a:solidFill>
                  <a:schemeClr val="tx1"/>
                </a:solidFill>
              </a:rPr>
              <a:t>Compatible with </a:t>
            </a:r>
            <a:r>
              <a:rPr lang="en-US" sz="1200" b="1" dirty="0" err="1">
                <a:solidFill>
                  <a:schemeClr val="tx1"/>
                </a:solidFill>
              </a:rPr>
              <a:t>MicroPython</a:t>
            </a:r>
            <a:r>
              <a:rPr lang="en-US" sz="1200" b="1" dirty="0">
                <a:solidFill>
                  <a:schemeClr val="tx1"/>
                </a:solidFill>
              </a:rPr>
              <a:t>, Arduino, </a:t>
            </a:r>
            <a:r>
              <a:rPr lang="en-US" sz="1200" b="1" dirty="0" err="1" smtClean="0">
                <a:solidFill>
                  <a:schemeClr val="tx1"/>
                </a:solidFill>
              </a:rPr>
              <a:t>NodeMCU</a:t>
            </a:r>
            <a:endParaRPr lang="en-US" sz="1200" b="1" dirty="0" smtClean="0">
              <a:solidFill>
                <a:schemeClr val="tx1"/>
              </a:solidFill>
            </a:endParaRPr>
          </a:p>
          <a:p>
            <a:r>
              <a:rPr lang="en-US" sz="1200" b="1" dirty="0" smtClean="0">
                <a:solidFill>
                  <a:schemeClr val="tx1"/>
                </a:solidFill>
              </a:rPr>
              <a:t>Uses the CH340 USB-to-serial driver (installation usually needed on Windows)</a:t>
            </a:r>
          </a:p>
          <a:p>
            <a:r>
              <a:rPr lang="en-US" sz="1200" b="1" dirty="0" smtClean="0">
                <a:solidFill>
                  <a:schemeClr val="tx1"/>
                </a:solidFill>
              </a:rPr>
              <a:t>Extremely low cost (</a:t>
            </a:r>
            <a:r>
              <a:rPr lang="en-US" sz="1200" b="1" dirty="0" err="1" smtClean="0">
                <a:solidFill>
                  <a:schemeClr val="tx1"/>
                </a:solidFill>
              </a:rPr>
              <a:t>approx</a:t>
            </a:r>
            <a:r>
              <a:rPr lang="en-US" sz="1200" b="1" dirty="0" smtClean="0">
                <a:solidFill>
                  <a:schemeClr val="tx1"/>
                </a:solidFill>
              </a:rPr>
              <a:t> $3.00 US on Amazon; one of the two least expensive components in your kits)</a:t>
            </a:r>
          </a:p>
          <a:p>
            <a:endParaRPr lang="en-US" sz="1200" dirty="0" smtClean="0">
              <a:solidFill>
                <a:schemeClr val="tx1"/>
              </a:solidFill>
            </a:endParaRPr>
          </a:p>
          <a:p>
            <a:endParaRPr lang="en-US" sz="1200" dirty="0" smtClean="0">
              <a:solidFill>
                <a:schemeClr val="tx1"/>
              </a:solidFill>
              <a:latin typeface="Arial Unicode MS"/>
              <a:ea typeface="Arial Unicode MS"/>
              <a:cs typeface="Arial Unicode MS"/>
              <a:sym typeface="Wingdings"/>
            </a:endParaRPr>
          </a:p>
        </p:txBody>
      </p:sp>
    </p:spTree>
    <p:extLst>
      <p:ext uri="{BB962C8B-B14F-4D97-AF65-F5344CB8AC3E}">
        <p14:creationId xmlns:p14="http://schemas.microsoft.com/office/powerpoint/2010/main" val="25261088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82000" cy="6354762"/>
          </a:xfrm>
        </p:spPr>
        <p:txBody>
          <a:bodyPr/>
          <a:lstStyle/>
          <a:p>
            <a:r>
              <a:rPr lang="en-US" sz="7200" dirty="0" smtClean="0"/>
              <a:t>REMINDER</a:t>
            </a:r>
            <a:r>
              <a:rPr lang="en-US" sz="2400" dirty="0" smtClean="0"/>
              <a:t/>
            </a:r>
            <a:br>
              <a:rPr lang="en-US" sz="2400" dirty="0" smtClean="0"/>
            </a:br>
            <a:r>
              <a:rPr lang="en-US" sz="4000" dirty="0" smtClean="0">
                <a:solidFill>
                  <a:srgbClr val="FFFF00"/>
                </a:solidFill>
              </a:rPr>
              <a:t>YOU </a:t>
            </a:r>
            <a:r>
              <a:rPr lang="en-US" sz="4000" u="sng" dirty="0" smtClean="0">
                <a:solidFill>
                  <a:srgbClr val="FFFF00"/>
                </a:solidFill>
              </a:rPr>
              <a:t>MUST</a:t>
            </a:r>
            <a:r>
              <a:rPr lang="en-US" sz="4000" dirty="0" smtClean="0">
                <a:solidFill>
                  <a:srgbClr val="FFFF00"/>
                </a:solidFill>
              </a:rPr>
              <a:t> HAVE A </a:t>
            </a:r>
            <a:r>
              <a:rPr lang="en-US" sz="4000" i="1" dirty="0" smtClean="0">
                <a:solidFill>
                  <a:srgbClr val="FFFF00"/>
                </a:solidFill>
              </a:rPr>
              <a:t>WORKING</a:t>
            </a:r>
            <a:r>
              <a:rPr lang="en-US" sz="4000" dirty="0" smtClean="0">
                <a:solidFill>
                  <a:srgbClr val="FFFF00"/>
                </a:solidFill>
              </a:rPr>
              <a:t> LED MATRIX DISPLAY TO TAKE THIS CLASS!</a:t>
            </a:r>
            <a:br>
              <a:rPr lang="en-US" sz="4000" dirty="0" smtClean="0">
                <a:solidFill>
                  <a:srgbClr val="FFFF00"/>
                </a:solidFill>
              </a:rPr>
            </a:br>
            <a:r>
              <a:rPr lang="en-US" sz="4000" dirty="0" smtClean="0"/>
              <a:t/>
            </a:r>
            <a:br>
              <a:rPr lang="en-US" sz="4000" dirty="0" smtClean="0"/>
            </a:br>
            <a:r>
              <a:rPr lang="en-US" sz="3200" dirty="0" smtClean="0"/>
              <a:t>If displays are lost or damaged, replacements are $70 with 1-week lead time for replacement</a:t>
            </a:r>
            <a:r>
              <a:rPr lang="en-US" sz="4000" dirty="0" smtClean="0"/>
              <a:t/>
            </a:r>
            <a:br>
              <a:rPr lang="en-US" sz="4000" dirty="0" smtClean="0"/>
            </a:br>
            <a:endParaRPr lang="en-US" sz="2400" dirty="0"/>
          </a:p>
        </p:txBody>
      </p:sp>
    </p:spTree>
    <p:extLst>
      <p:ext uri="{BB962C8B-B14F-4D97-AF65-F5344CB8AC3E}">
        <p14:creationId xmlns:p14="http://schemas.microsoft.com/office/powerpoint/2010/main" val="40146589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610600" cy="487362"/>
          </a:xfrm>
        </p:spPr>
        <p:txBody>
          <a:bodyPr/>
          <a:lstStyle/>
          <a:p>
            <a:r>
              <a:rPr lang="en-US" sz="3200" dirty="0" smtClean="0"/>
              <a:t>SEICHE LED Display Architecture</a:t>
            </a:r>
            <a:endParaRPr lang="en-US" sz="3200" dirty="0"/>
          </a:p>
        </p:txBody>
      </p:sp>
      <p:sp>
        <p:nvSpPr>
          <p:cNvPr id="4" name="Content Placeholder 2"/>
          <p:cNvSpPr txBox="1">
            <a:spLocks/>
          </p:cNvSpPr>
          <p:nvPr/>
        </p:nvSpPr>
        <p:spPr>
          <a:xfrm>
            <a:off x="457200" y="5105400"/>
            <a:ext cx="8229600" cy="1524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a:spcBef>
                <a:spcPts val="0"/>
              </a:spcBef>
            </a:pPr>
            <a:r>
              <a:rPr lang="en-US" sz="1800" dirty="0" smtClean="0"/>
              <a:t>Red MAX7219 8x32 LED matrix display (SPI)</a:t>
            </a:r>
          </a:p>
          <a:p>
            <a:pPr marL="0">
              <a:spcBef>
                <a:spcPts val="0"/>
              </a:spcBef>
            </a:pPr>
            <a:r>
              <a:rPr lang="en-US" sz="1800" dirty="0" smtClean="0"/>
              <a:t>ZS-042 real-time clock module (I2C)</a:t>
            </a:r>
          </a:p>
          <a:p>
            <a:pPr marL="0">
              <a:spcBef>
                <a:spcPts val="0"/>
              </a:spcBef>
            </a:pPr>
            <a:r>
              <a:rPr lang="en-US" sz="1800" dirty="0" smtClean="0"/>
              <a:t>BMP280 Temperature and Pressure Sensor (I2C)</a:t>
            </a:r>
          </a:p>
          <a:p>
            <a:pPr marL="0">
              <a:spcBef>
                <a:spcPts val="0"/>
              </a:spcBef>
            </a:pPr>
            <a:r>
              <a:rPr lang="en-US" sz="1800" dirty="0" smtClean="0"/>
              <a:t>Piezoelectric speaker (PWM)</a:t>
            </a:r>
          </a:p>
          <a:p>
            <a:pPr marL="0">
              <a:spcBef>
                <a:spcPts val="0"/>
              </a:spcBef>
            </a:pPr>
            <a:r>
              <a:rPr lang="en-US" sz="1800" dirty="0" smtClean="0"/>
              <a:t>10K</a:t>
            </a:r>
            <a:r>
              <a:rPr lang="el-GR" sz="1800" dirty="0" smtClean="0">
                <a:latin typeface="Arial Unicode MS"/>
                <a:ea typeface="Arial Unicode MS"/>
                <a:cs typeface="Arial Unicode MS"/>
              </a:rPr>
              <a:t>Ω</a:t>
            </a:r>
            <a:r>
              <a:rPr lang="en-US" sz="1800" dirty="0" smtClean="0"/>
              <a:t> Potentiometer (Analog-to-Digital Converter)</a:t>
            </a:r>
          </a:p>
          <a:p>
            <a:pPr marL="0">
              <a:spcBef>
                <a:spcPts val="0"/>
              </a:spcBef>
            </a:pPr>
            <a:r>
              <a:rPr lang="en-US" sz="1800" dirty="0" smtClean="0"/>
              <a:t>Button (Pullup and interrupt)</a:t>
            </a:r>
          </a:p>
          <a:p>
            <a:pPr marL="0">
              <a:spcBef>
                <a:spcPts val="0"/>
              </a:spcBef>
            </a:pPr>
            <a:endParaRPr lang="en-US" sz="24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14400"/>
            <a:ext cx="8267700" cy="3952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55735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11162"/>
          </a:xfrm>
        </p:spPr>
        <p:txBody>
          <a:bodyPr/>
          <a:lstStyle/>
          <a:p>
            <a:r>
              <a:rPr lang="en-US" b="1" dirty="0" err="1">
                <a:latin typeface="Consolas" panose="020B0609020204030204" pitchFamily="49" charset="0"/>
                <a:cs typeface="Consolas" panose="020B0609020204030204" pitchFamily="49" charset="0"/>
              </a:rPr>
              <a:t>s</a:t>
            </a:r>
            <a:r>
              <a:rPr lang="en-US" b="1" dirty="0" err="1" smtClean="0">
                <a:latin typeface="Consolas" panose="020B0609020204030204" pitchFamily="49" charset="0"/>
                <a:cs typeface="Consolas" panose="020B0609020204030204" pitchFamily="49" charset="0"/>
              </a:rPr>
              <a:t>printf</a:t>
            </a:r>
            <a:r>
              <a:rPr lang="en-US" b="1" dirty="0" smtClean="0">
                <a:latin typeface="Consolas" panose="020B0609020204030204" pitchFamily="49" charset="0"/>
                <a:cs typeface="Consolas" panose="020B0609020204030204" pitchFamily="49" charset="0"/>
              </a:rPr>
              <a:t>()</a:t>
            </a:r>
            <a:r>
              <a:rPr lang="en-US" dirty="0" smtClean="0"/>
              <a:t> Function Syntax</a:t>
            </a:r>
            <a:endParaRPr lang="en-US" dirty="0"/>
          </a:p>
        </p:txBody>
      </p:sp>
      <p:sp>
        <p:nvSpPr>
          <p:cNvPr id="3" name="Content Placeholder 2"/>
          <p:cNvSpPr>
            <a:spLocks noGrp="1"/>
          </p:cNvSpPr>
          <p:nvPr>
            <p:ph idx="1"/>
          </p:nvPr>
        </p:nvSpPr>
        <p:spPr>
          <a:xfrm>
            <a:off x="152400" y="533400"/>
            <a:ext cx="8686800" cy="6019800"/>
          </a:xfrm>
        </p:spPr>
        <p:txBody>
          <a:bodyPr>
            <a:noAutofit/>
          </a:bodyPr>
          <a:lstStyle/>
          <a:p>
            <a:r>
              <a:rPr lang="en-US" sz="2400" dirty="0" err="1">
                <a:latin typeface="Consolas" panose="020B0609020204030204" pitchFamily="49" charset="0"/>
                <a:cs typeface="Consolas" panose="020B0609020204030204" pitchFamily="49" charset="0"/>
              </a:rPr>
              <a:t>s</a:t>
            </a:r>
            <a:r>
              <a:rPr lang="en-US" sz="2400" dirty="0" err="1" smtClean="0">
                <a:latin typeface="Consolas" panose="020B0609020204030204" pitchFamily="49" charset="0"/>
                <a:cs typeface="Consolas" panose="020B0609020204030204" pitchFamily="49" charset="0"/>
              </a:rPr>
              <a:t>printf</a:t>
            </a:r>
            <a:r>
              <a:rPr lang="en-US" sz="2400" dirty="0" smtClean="0">
                <a:latin typeface="Consolas" panose="020B0609020204030204" pitchFamily="49" charset="0"/>
                <a:cs typeface="Consolas" panose="020B0609020204030204" pitchFamily="49" charset="0"/>
              </a:rPr>
              <a:t>()</a:t>
            </a:r>
            <a:r>
              <a:rPr lang="en-US" sz="2400" dirty="0" smtClean="0"/>
              <a:t>’s formal syntax is:</a:t>
            </a:r>
            <a:br>
              <a:rPr lang="en-US" sz="2400" dirty="0" smtClean="0"/>
            </a:br>
            <a:r>
              <a:rPr lang="en-US" sz="2400" b="1" dirty="0" err="1" smtClean="0">
                <a:solidFill>
                  <a:srgbClr val="FFFF00"/>
                </a:solidFill>
                <a:latin typeface="Consolas" panose="020B0609020204030204" pitchFamily="49" charset="0"/>
                <a:cs typeface="Consolas" panose="020B0609020204030204" pitchFamily="49" charset="0"/>
              </a:rPr>
              <a:t>sprintf</a:t>
            </a:r>
            <a:r>
              <a:rPr lang="en-US" sz="2400" b="1" dirty="0" smtClean="0">
                <a:solidFill>
                  <a:srgbClr val="FFFF00"/>
                </a:solidFill>
                <a:latin typeface="Consolas" panose="020B0609020204030204" pitchFamily="49" charset="0"/>
                <a:cs typeface="Consolas" panose="020B0609020204030204" pitchFamily="49" charset="0"/>
              </a:rPr>
              <a:t>(</a:t>
            </a:r>
            <a:r>
              <a:rPr lang="en-US" sz="2400" dirty="0" smtClean="0"/>
              <a:t>char *</a:t>
            </a:r>
            <a:r>
              <a:rPr lang="en-US" sz="2400" b="1" dirty="0" smtClean="0">
                <a:solidFill>
                  <a:srgbClr val="FFFF00"/>
                </a:solidFill>
                <a:latin typeface="Consolas" panose="020B0609020204030204" pitchFamily="49" charset="0"/>
                <a:cs typeface="Consolas" panose="020B0609020204030204" pitchFamily="49" charset="0"/>
              </a:rPr>
              <a:t>buffer</a:t>
            </a:r>
            <a:r>
              <a:rPr lang="en-US" sz="2400" dirty="0" smtClean="0"/>
              <a:t>, </a:t>
            </a:r>
            <a:r>
              <a:rPr lang="en-US" sz="2400" dirty="0" err="1" smtClean="0"/>
              <a:t>const</a:t>
            </a:r>
            <a:r>
              <a:rPr lang="en-US" sz="2400" dirty="0" smtClean="0"/>
              <a:t> char *</a:t>
            </a:r>
            <a:r>
              <a:rPr lang="en-US" sz="2400" b="1" dirty="0" smtClean="0">
                <a:solidFill>
                  <a:srgbClr val="FFFF00"/>
                </a:solidFill>
                <a:latin typeface="Consolas" panose="020B0609020204030204" pitchFamily="49" charset="0"/>
                <a:cs typeface="Consolas" panose="020B0609020204030204" pitchFamily="49" charset="0"/>
              </a:rPr>
              <a:t>format</a:t>
            </a:r>
            <a:r>
              <a:rPr lang="en-US" sz="2400" dirty="0" smtClean="0"/>
              <a:t>, </a:t>
            </a:r>
            <a:r>
              <a:rPr lang="en-US" sz="2400" i="1" dirty="0" smtClean="0">
                <a:solidFill>
                  <a:srgbClr val="FFFF00"/>
                </a:solidFill>
              </a:rPr>
              <a:t>variable list</a:t>
            </a:r>
            <a:r>
              <a:rPr lang="en-US" sz="2400" b="1" dirty="0" smtClean="0">
                <a:solidFill>
                  <a:srgbClr val="FFFF00"/>
                </a:solidFill>
                <a:latin typeface="Consolas" panose="020B0609020204030204" pitchFamily="49" charset="0"/>
                <a:cs typeface="Consolas" panose="020B0609020204030204" pitchFamily="49" charset="0"/>
              </a:rPr>
              <a:t>)</a:t>
            </a:r>
          </a:p>
          <a:p>
            <a:r>
              <a:rPr lang="en-US" sz="2400" b="1" dirty="0">
                <a:solidFill>
                  <a:srgbClr val="FFFF00"/>
                </a:solidFill>
                <a:latin typeface="Consolas" panose="020B0609020204030204" pitchFamily="49" charset="0"/>
                <a:cs typeface="Consolas" panose="020B0609020204030204" pitchFamily="49" charset="0"/>
              </a:rPr>
              <a:t>b</a:t>
            </a:r>
            <a:r>
              <a:rPr lang="en-US" sz="2400" b="1" dirty="0" smtClean="0">
                <a:solidFill>
                  <a:srgbClr val="FFFF00"/>
                </a:solidFill>
                <a:latin typeface="Consolas" panose="020B0609020204030204" pitchFamily="49" charset="0"/>
                <a:cs typeface="Consolas" panose="020B0609020204030204" pitchFamily="49" charset="0"/>
              </a:rPr>
              <a:t>uffer</a:t>
            </a:r>
            <a:r>
              <a:rPr lang="en-US" sz="2400" dirty="0" smtClean="0"/>
              <a:t> is an array of type char (the parameter when passed can also be a pointer [address</a:t>
            </a:r>
            <a:r>
              <a:rPr lang="en-US" sz="2400" dirty="0"/>
              <a:t>]</a:t>
            </a:r>
            <a:r>
              <a:rPr lang="en-US" sz="2400" dirty="0" smtClean="0"/>
              <a:t> for such an array) which will contain the formatted output of the function</a:t>
            </a:r>
          </a:p>
          <a:p>
            <a:r>
              <a:rPr lang="en-US" sz="2400" b="1" dirty="0">
                <a:solidFill>
                  <a:srgbClr val="FFFF00"/>
                </a:solidFill>
                <a:latin typeface="Consolas" panose="020B0609020204030204" pitchFamily="49" charset="0"/>
                <a:cs typeface="Consolas" panose="020B0609020204030204" pitchFamily="49" charset="0"/>
              </a:rPr>
              <a:t>f</a:t>
            </a:r>
            <a:r>
              <a:rPr lang="en-US" sz="2400" b="1" dirty="0" smtClean="0">
                <a:solidFill>
                  <a:srgbClr val="FFFF00"/>
                </a:solidFill>
                <a:latin typeface="Consolas" panose="020B0609020204030204" pitchFamily="49" charset="0"/>
                <a:cs typeface="Consolas" panose="020B0609020204030204" pitchFamily="49" charset="0"/>
              </a:rPr>
              <a:t>ormat</a:t>
            </a:r>
            <a:r>
              <a:rPr lang="en-US" sz="2400" dirty="0" smtClean="0"/>
              <a:t> is an unmodifiable (constant) array of char containing the format descriptors for all variables subsequently passed to the function, which is to say, it’s the </a:t>
            </a:r>
            <a:r>
              <a:rPr lang="en-US" sz="2400" i="1" dirty="0" smtClean="0"/>
              <a:t>format string</a:t>
            </a:r>
            <a:r>
              <a:rPr lang="en-US" sz="2400" dirty="0" smtClean="0"/>
              <a:t>.</a:t>
            </a:r>
          </a:p>
          <a:p>
            <a:r>
              <a:rPr lang="en-US" sz="2400" dirty="0" smtClean="0"/>
              <a:t>The variable list are just the comma separated variables that are to be formatted</a:t>
            </a:r>
          </a:p>
          <a:p>
            <a:r>
              <a:rPr lang="en-US" sz="2400" dirty="0" smtClean="0"/>
              <a:t>All variables passed in a single call to </a:t>
            </a:r>
            <a:r>
              <a:rPr lang="en-US" sz="2400" dirty="0" err="1" smtClean="0">
                <a:latin typeface="Consolas" panose="020B0609020204030204" pitchFamily="49" charset="0"/>
                <a:cs typeface="Consolas" panose="020B0609020204030204" pitchFamily="49" charset="0"/>
              </a:rPr>
              <a:t>sprintf</a:t>
            </a:r>
            <a:r>
              <a:rPr lang="en-US" sz="2400" dirty="0" smtClean="0">
                <a:latin typeface="Consolas" panose="020B0609020204030204" pitchFamily="49" charset="0"/>
                <a:cs typeface="Consolas" panose="020B0609020204030204" pitchFamily="49" charset="0"/>
              </a:rPr>
              <a:t>()</a:t>
            </a:r>
            <a:r>
              <a:rPr lang="en-US" sz="2400" dirty="0" smtClean="0"/>
              <a:t> are combined into a single output string</a:t>
            </a:r>
          </a:p>
          <a:p>
            <a:r>
              <a:rPr lang="en-US" sz="2400" dirty="0" err="1">
                <a:latin typeface="Consolas" panose="020B0609020204030204" pitchFamily="49" charset="0"/>
                <a:cs typeface="Consolas" panose="020B0609020204030204" pitchFamily="49" charset="0"/>
              </a:rPr>
              <a:t>s</a:t>
            </a:r>
            <a:r>
              <a:rPr lang="en-US" sz="2400" dirty="0" err="1" smtClean="0">
                <a:latin typeface="Consolas" panose="020B0609020204030204" pitchFamily="49" charset="0"/>
                <a:cs typeface="Consolas" panose="020B0609020204030204" pitchFamily="49" charset="0"/>
              </a:rPr>
              <a:t>printf</a:t>
            </a:r>
            <a:r>
              <a:rPr lang="en-US" sz="2400" dirty="0" smtClean="0">
                <a:latin typeface="Consolas" panose="020B0609020204030204" pitchFamily="49" charset="0"/>
                <a:cs typeface="Consolas" panose="020B0609020204030204" pitchFamily="49" charset="0"/>
              </a:rPr>
              <a:t>()</a:t>
            </a:r>
            <a:r>
              <a:rPr lang="en-US" sz="2400" dirty="0" smtClean="0"/>
              <a:t> automagically puts a terminating NULL (\0) at the end of the ASCII output</a:t>
            </a:r>
          </a:p>
          <a:p>
            <a:endParaRPr lang="en-US" sz="2400" dirty="0" smtClean="0"/>
          </a:p>
          <a:p>
            <a:endParaRPr lang="en-US" sz="2000" dirty="0" smtClean="0"/>
          </a:p>
        </p:txBody>
      </p:sp>
      <p:sp>
        <p:nvSpPr>
          <p:cNvPr id="4" name="AutoShape 2" descr="Types of Sound Waves | theDAWstudio.c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Pulse Width Modulation (PWM) - Generation, Applications and Advantag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818489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11162"/>
          </a:xfrm>
        </p:spPr>
        <p:txBody>
          <a:bodyPr/>
          <a:lstStyle/>
          <a:p>
            <a:r>
              <a:rPr lang="en-US" b="1" dirty="0" err="1">
                <a:latin typeface="Consolas" panose="020B0609020204030204" pitchFamily="49" charset="0"/>
                <a:cs typeface="Consolas" panose="020B0609020204030204" pitchFamily="49" charset="0"/>
              </a:rPr>
              <a:t>s</a:t>
            </a:r>
            <a:r>
              <a:rPr lang="en-US" b="1" dirty="0" err="1" smtClean="0">
                <a:latin typeface="Consolas" panose="020B0609020204030204" pitchFamily="49" charset="0"/>
                <a:cs typeface="Consolas" panose="020B0609020204030204" pitchFamily="49" charset="0"/>
              </a:rPr>
              <a:t>printf</a:t>
            </a:r>
            <a:r>
              <a:rPr lang="en-US" b="1" dirty="0" smtClean="0">
                <a:latin typeface="Consolas" panose="020B0609020204030204" pitchFamily="49" charset="0"/>
                <a:cs typeface="Consolas" panose="020B0609020204030204" pitchFamily="49" charset="0"/>
              </a:rPr>
              <a:t>()</a:t>
            </a:r>
            <a:r>
              <a:rPr lang="en-US" dirty="0" smtClean="0"/>
              <a:t> </a:t>
            </a:r>
            <a:r>
              <a:rPr lang="en-US" dirty="0"/>
              <a:t>F</a:t>
            </a:r>
            <a:r>
              <a:rPr lang="en-US" dirty="0" smtClean="0"/>
              <a:t>ormat </a:t>
            </a:r>
            <a:r>
              <a:rPr lang="en-US" dirty="0"/>
              <a:t>S</a:t>
            </a:r>
            <a:r>
              <a:rPr lang="en-US" dirty="0" smtClean="0"/>
              <a:t>trings</a:t>
            </a:r>
            <a:endParaRPr lang="en-US" dirty="0"/>
          </a:p>
        </p:txBody>
      </p:sp>
      <p:sp>
        <p:nvSpPr>
          <p:cNvPr id="4" name="AutoShape 2" descr="Types of Sound Waves | theDAWstudio.c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Pulse Width Modulation (PWM) - Generation, Applications and Advantag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Content Placeholder 2"/>
          <p:cNvSpPr>
            <a:spLocks noGrp="1"/>
          </p:cNvSpPr>
          <p:nvPr>
            <p:ph idx="1"/>
          </p:nvPr>
        </p:nvSpPr>
        <p:spPr>
          <a:xfrm>
            <a:off x="152400" y="959922"/>
            <a:ext cx="8686800" cy="1173678"/>
          </a:xfrm>
        </p:spPr>
        <p:txBody>
          <a:bodyPr>
            <a:noAutofit/>
          </a:bodyPr>
          <a:lstStyle/>
          <a:p>
            <a:r>
              <a:rPr lang="en-US" sz="2000" b="1" dirty="0" err="1" smtClean="0">
                <a:latin typeface="Consolas" panose="020B0609020204030204" pitchFamily="49" charset="0"/>
                <a:cs typeface="Consolas" panose="020B0609020204030204" pitchFamily="49" charset="0"/>
              </a:rPr>
              <a:t>sprintf</a:t>
            </a:r>
            <a:r>
              <a:rPr lang="en-US" sz="2000" b="1" dirty="0" smtClean="0">
                <a:latin typeface="Consolas" panose="020B0609020204030204" pitchFamily="49" charset="0"/>
                <a:cs typeface="Consolas" panose="020B0609020204030204" pitchFamily="49" charset="0"/>
              </a:rPr>
              <a:t>()</a:t>
            </a:r>
            <a:r>
              <a:rPr lang="en-US" sz="2000" b="1" dirty="0" smtClean="0"/>
              <a:t> format strings contain conversion specifiers that specify how each individual variable is to be converted</a:t>
            </a:r>
          </a:p>
          <a:p>
            <a:r>
              <a:rPr lang="en-US" sz="2000" b="1" dirty="0" err="1">
                <a:latin typeface="Consolas" panose="020B0609020204030204" pitchFamily="49" charset="0"/>
                <a:cs typeface="Consolas" panose="020B0609020204030204" pitchFamily="49" charset="0"/>
              </a:rPr>
              <a:t>s</a:t>
            </a:r>
            <a:r>
              <a:rPr lang="en-US" sz="2000" b="1" dirty="0" err="1" smtClean="0">
                <a:latin typeface="Consolas" panose="020B0609020204030204" pitchFamily="49" charset="0"/>
                <a:cs typeface="Consolas" panose="020B0609020204030204" pitchFamily="49" charset="0"/>
              </a:rPr>
              <a:t>printf</a:t>
            </a:r>
            <a:r>
              <a:rPr lang="en-US" sz="2000" b="1" dirty="0" smtClean="0">
                <a:latin typeface="Consolas" panose="020B0609020204030204" pitchFamily="49" charset="0"/>
                <a:cs typeface="Consolas" panose="020B0609020204030204" pitchFamily="49" charset="0"/>
              </a:rPr>
              <a:t>()</a:t>
            </a:r>
            <a:r>
              <a:rPr lang="en-US" sz="2000" b="1" dirty="0" smtClean="0"/>
              <a:t> conversion specifiers have the following general syntax (all begin with a percent-sign):</a:t>
            </a:r>
          </a:p>
          <a:p>
            <a:pPr marL="0" indent="0">
              <a:buNone/>
            </a:pPr>
            <a:r>
              <a:rPr lang="en-US" sz="1800" b="1" dirty="0" smtClean="0">
                <a:solidFill>
                  <a:srgbClr val="00FFFF"/>
                </a:solidFill>
              </a:rPr>
              <a:t>    %[flags][minimum field width][.][precision][length][conversion character]</a:t>
            </a:r>
          </a:p>
          <a:p>
            <a:pPr marL="0" indent="0">
              <a:buNone/>
            </a:pPr>
            <a:endParaRPr lang="en-US" sz="1000" b="1" dirty="0" smtClean="0">
              <a:solidFill>
                <a:srgbClr val="00FFFF"/>
              </a:solidFill>
            </a:endParaRPr>
          </a:p>
          <a:p>
            <a:pPr lvl="1"/>
            <a:r>
              <a:rPr lang="en-US" sz="1600" b="1" dirty="0" smtClean="0"/>
              <a:t>% - special token that indicates the start of a conversion specifier</a:t>
            </a:r>
          </a:p>
          <a:p>
            <a:pPr lvl="1"/>
            <a:r>
              <a:rPr lang="en-US" sz="1600" b="1" dirty="0" smtClean="0"/>
              <a:t>Flags – these modify the behavior of the specification</a:t>
            </a:r>
          </a:p>
          <a:p>
            <a:pPr lvl="1"/>
            <a:r>
              <a:rPr lang="en-US" sz="1600" b="1" dirty="0" err="1" smtClean="0"/>
              <a:t>Minumum</a:t>
            </a:r>
            <a:r>
              <a:rPr lang="en-US" sz="1600" b="1" dirty="0" smtClean="0"/>
              <a:t> field width – as it says on the tin; this the minimum number of characters to be converted</a:t>
            </a:r>
          </a:p>
          <a:p>
            <a:pPr lvl="1"/>
            <a:r>
              <a:rPr lang="en-US" sz="1600" b="1" dirty="0" smtClean="0"/>
              <a:t>. – The period is a separator between field width and precision</a:t>
            </a:r>
          </a:p>
          <a:p>
            <a:pPr lvl="1"/>
            <a:r>
              <a:rPr lang="en-US" sz="1600" b="1" dirty="0" smtClean="0"/>
              <a:t>Precision – means one of the following depending on the variable type and conversion specifier</a:t>
            </a:r>
          </a:p>
          <a:p>
            <a:pPr lvl="2"/>
            <a:r>
              <a:rPr lang="en-US" sz="1200" b="1" dirty="0" smtClean="0"/>
              <a:t>The maximum number of characters to be generated from a string</a:t>
            </a:r>
          </a:p>
          <a:p>
            <a:pPr lvl="2"/>
            <a:r>
              <a:rPr lang="en-US" sz="1200" b="1" dirty="0"/>
              <a:t>T</a:t>
            </a:r>
            <a:r>
              <a:rPr lang="en-US" sz="1200" b="1" dirty="0" smtClean="0"/>
              <a:t>he number of digits after the decimal point for type float conversions (e, E, or f)</a:t>
            </a:r>
          </a:p>
          <a:p>
            <a:pPr lvl="2"/>
            <a:r>
              <a:rPr lang="en-US" sz="1200" b="1" dirty="0"/>
              <a:t>T</a:t>
            </a:r>
            <a:r>
              <a:rPr lang="en-US" sz="1200" b="1" dirty="0" smtClean="0"/>
              <a:t>he zero-filled minimum number of digits for an integer</a:t>
            </a:r>
          </a:p>
          <a:p>
            <a:pPr lvl="1"/>
            <a:r>
              <a:rPr lang="en-US" sz="1600" b="1" dirty="0" smtClean="0"/>
              <a:t>Conversion character – A single character which determines the output type of the conversion specifier; a single character that specifies the type of output format for the corresponding data or variable</a:t>
            </a:r>
          </a:p>
        </p:txBody>
      </p:sp>
    </p:spTree>
    <p:extLst>
      <p:ext uri="{BB962C8B-B14F-4D97-AF65-F5344CB8AC3E}">
        <p14:creationId xmlns:p14="http://schemas.microsoft.com/office/powerpoint/2010/main" val="21178107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11162"/>
          </a:xfrm>
        </p:spPr>
        <p:txBody>
          <a:bodyPr/>
          <a:lstStyle/>
          <a:p>
            <a:r>
              <a:rPr lang="en-US" b="1" dirty="0" err="1">
                <a:latin typeface="Consolas" panose="020B0609020204030204" pitchFamily="49" charset="0"/>
                <a:cs typeface="Consolas" panose="020B0609020204030204" pitchFamily="49" charset="0"/>
              </a:rPr>
              <a:t>s</a:t>
            </a:r>
            <a:r>
              <a:rPr lang="en-US" b="1" dirty="0" err="1" smtClean="0">
                <a:latin typeface="Consolas" panose="020B0609020204030204" pitchFamily="49" charset="0"/>
                <a:cs typeface="Consolas" panose="020B0609020204030204" pitchFamily="49" charset="0"/>
              </a:rPr>
              <a:t>printf</a:t>
            </a:r>
            <a:r>
              <a:rPr lang="en-US" b="1" dirty="0" smtClean="0">
                <a:latin typeface="Consolas" panose="020B0609020204030204" pitchFamily="49" charset="0"/>
                <a:cs typeface="Consolas" panose="020B0609020204030204" pitchFamily="49" charset="0"/>
              </a:rPr>
              <a:t>()</a:t>
            </a:r>
            <a:r>
              <a:rPr lang="en-US" dirty="0" smtClean="0"/>
              <a:t> Conversion Specifiers</a:t>
            </a:r>
            <a:endParaRPr lang="en-US" dirty="0"/>
          </a:p>
        </p:txBody>
      </p:sp>
      <p:sp>
        <p:nvSpPr>
          <p:cNvPr id="4" name="AutoShape 2" descr="Types of Sound Waves | theDAWstudio.c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Pulse Width Modulation (PWM) - Generation, Applications and Advantag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Content Placeholder 2"/>
          <p:cNvSpPr>
            <a:spLocks noGrp="1"/>
          </p:cNvSpPr>
          <p:nvPr>
            <p:ph idx="1"/>
          </p:nvPr>
        </p:nvSpPr>
        <p:spPr>
          <a:xfrm>
            <a:off x="152400" y="457200"/>
            <a:ext cx="8686800" cy="564078"/>
          </a:xfrm>
        </p:spPr>
        <p:txBody>
          <a:bodyPr>
            <a:noAutofit/>
          </a:bodyPr>
          <a:lstStyle/>
          <a:p>
            <a:pPr marL="0" indent="0">
              <a:buNone/>
            </a:pPr>
            <a:r>
              <a:rPr lang="en-US" sz="2000" b="1" dirty="0" smtClean="0"/>
              <a:t>Below are the general conversion specifiers and what they do.</a:t>
            </a:r>
          </a:p>
        </p:txBody>
      </p:sp>
      <p:graphicFrame>
        <p:nvGraphicFramePr>
          <p:cNvPr id="3" name="Table 2"/>
          <p:cNvGraphicFramePr>
            <a:graphicFrameLocks noGrp="1"/>
          </p:cNvGraphicFramePr>
          <p:nvPr>
            <p:extLst>
              <p:ext uri="{D42A27DB-BD31-4B8C-83A1-F6EECF244321}">
                <p14:modId xmlns:p14="http://schemas.microsoft.com/office/powerpoint/2010/main" val="3535249559"/>
              </p:ext>
            </p:extLst>
          </p:nvPr>
        </p:nvGraphicFramePr>
        <p:xfrm>
          <a:off x="612772" y="995680"/>
          <a:ext cx="7921628" cy="5633720"/>
        </p:xfrm>
        <a:graphic>
          <a:graphicData uri="http://schemas.openxmlformats.org/drawingml/2006/table">
            <a:tbl>
              <a:tblPr firstRow="1" bandRow="1">
                <a:tableStyleId>{5C22544A-7EE6-4342-B048-85BDC9FD1C3A}</a:tableStyleId>
              </a:tblPr>
              <a:tblGrid>
                <a:gridCol w="1743635"/>
                <a:gridCol w="6177993"/>
              </a:tblGrid>
              <a:tr h="370840">
                <a:tc>
                  <a:txBody>
                    <a:bodyPr/>
                    <a:lstStyle/>
                    <a:p>
                      <a:pPr algn="ctr"/>
                      <a:r>
                        <a:rPr lang="en-US" dirty="0" smtClean="0">
                          <a:latin typeface="Arial" panose="020B0604020202020204" pitchFamily="34" charset="0"/>
                          <a:cs typeface="Arial" panose="020B0604020202020204" pitchFamily="34" charset="0"/>
                        </a:rPr>
                        <a:t>Specifier</a:t>
                      </a:r>
                      <a:endParaRPr lang="en-US" dirty="0">
                        <a:latin typeface="Arial" panose="020B0604020202020204" pitchFamily="34" charset="0"/>
                        <a:cs typeface="Arial" panose="020B0604020202020204" pitchFamily="34" charset="0"/>
                      </a:endParaRPr>
                    </a:p>
                  </a:txBody>
                  <a:tcPr/>
                </a:tc>
                <a:tc>
                  <a:txBody>
                    <a:bodyPr/>
                    <a:lstStyle/>
                    <a:p>
                      <a:pPr algn="ctr"/>
                      <a:r>
                        <a:rPr lang="en-US" dirty="0" smtClean="0">
                          <a:latin typeface="Arial" panose="020B0604020202020204" pitchFamily="34" charset="0"/>
                          <a:cs typeface="Arial" panose="020B0604020202020204" pitchFamily="34" charset="0"/>
                        </a:rPr>
                        <a:t>What it does</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d, </a:t>
                      </a:r>
                      <a:r>
                        <a:rPr lang="en-US" dirty="0" err="1" smtClean="0">
                          <a:latin typeface="Arial" panose="020B0604020202020204" pitchFamily="34" charset="0"/>
                          <a:cs typeface="Arial" panose="020B0604020202020204" pitchFamily="34" charset="0"/>
                        </a:rPr>
                        <a:t>i</a:t>
                      </a:r>
                      <a:endParaRPr lang="en-US" dirty="0">
                        <a:latin typeface="Arial" panose="020B0604020202020204" pitchFamily="34" charset="0"/>
                        <a:cs typeface="Arial" panose="020B0604020202020204" pitchFamily="34" charset="0"/>
                      </a:endParaRPr>
                    </a:p>
                  </a:txBody>
                  <a:tcPr/>
                </a:tc>
                <a:tc>
                  <a:txBody>
                    <a:bodyPr/>
                    <a:lstStyle/>
                    <a:p>
                      <a:r>
                        <a:rPr lang="en-US" dirty="0" err="1" smtClean="0">
                          <a:latin typeface="Arial" panose="020B0604020202020204" pitchFamily="34" charset="0"/>
                          <a:cs typeface="Arial" panose="020B0604020202020204" pitchFamily="34" charset="0"/>
                        </a:rPr>
                        <a:t>int</a:t>
                      </a:r>
                      <a:r>
                        <a:rPr lang="en-US" baseline="0" dirty="0" smtClean="0">
                          <a:latin typeface="Arial" panose="020B0604020202020204" pitchFamily="34" charset="0"/>
                          <a:cs typeface="Arial" panose="020B0604020202020204" pitchFamily="34" charset="0"/>
                        </a:rPr>
                        <a:t> - i</a:t>
                      </a:r>
                      <a:r>
                        <a:rPr lang="en-US" dirty="0" smtClean="0">
                          <a:latin typeface="Arial" panose="020B0604020202020204" pitchFamily="34" charset="0"/>
                          <a:cs typeface="Arial" panose="020B0604020202020204" pitchFamily="34" charset="0"/>
                        </a:rPr>
                        <a:t>nteger; signed decimal notation</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o</a:t>
                      </a:r>
                      <a:endParaRPr lang="en-US" dirty="0">
                        <a:latin typeface="Arial" panose="020B0604020202020204" pitchFamily="34" charset="0"/>
                        <a:cs typeface="Arial" panose="020B0604020202020204" pitchFamily="34" charset="0"/>
                      </a:endParaRPr>
                    </a:p>
                  </a:txBody>
                  <a:tcPr/>
                </a:tc>
                <a:tc>
                  <a:txBody>
                    <a:bodyPr/>
                    <a:lstStyle/>
                    <a:p>
                      <a:r>
                        <a:rPr lang="en-US" dirty="0" err="1" smtClean="0">
                          <a:latin typeface="Arial" panose="020B0604020202020204" pitchFamily="34" charset="0"/>
                          <a:cs typeface="Arial" panose="020B0604020202020204" pitchFamily="34" charset="0"/>
                        </a:rPr>
                        <a:t>int</a:t>
                      </a:r>
                      <a:r>
                        <a:rPr lang="en-US" dirty="0" smtClean="0">
                          <a:latin typeface="Arial" panose="020B0604020202020204" pitchFamily="34" charset="0"/>
                          <a:cs typeface="Arial" panose="020B0604020202020204" pitchFamily="34" charset="0"/>
                        </a:rPr>
                        <a:t> – unsigned octal</a:t>
                      </a:r>
                      <a:r>
                        <a:rPr lang="en-US" baseline="0" dirty="0" smtClean="0">
                          <a:latin typeface="Arial" panose="020B0604020202020204" pitchFamily="34" charset="0"/>
                          <a:cs typeface="Arial" panose="020B0604020202020204" pitchFamily="34" charset="0"/>
                        </a:rPr>
                        <a:t> (no leading zero)</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x, X</a:t>
                      </a:r>
                      <a:endParaRPr lang="en-US" dirty="0">
                        <a:latin typeface="Arial" panose="020B0604020202020204" pitchFamily="34" charset="0"/>
                        <a:cs typeface="Arial" panose="020B0604020202020204" pitchFamily="34" charset="0"/>
                      </a:endParaRPr>
                    </a:p>
                  </a:txBody>
                  <a:tcPr/>
                </a:tc>
                <a:tc>
                  <a:txBody>
                    <a:bodyPr/>
                    <a:lstStyle/>
                    <a:p>
                      <a:r>
                        <a:rPr lang="en-US" dirty="0" err="1" smtClean="0">
                          <a:latin typeface="Arial" panose="020B0604020202020204" pitchFamily="34" charset="0"/>
                          <a:cs typeface="Arial" panose="020B0604020202020204" pitchFamily="34" charset="0"/>
                        </a:rPr>
                        <a:t>int</a:t>
                      </a:r>
                      <a:r>
                        <a:rPr lang="en-US" dirty="0" smtClean="0">
                          <a:latin typeface="Arial" panose="020B0604020202020204" pitchFamily="34" charset="0"/>
                          <a:cs typeface="Arial" panose="020B0604020202020204" pitchFamily="34" charset="0"/>
                        </a:rPr>
                        <a:t> – unsigned hexadecimal,</a:t>
                      </a:r>
                      <a:r>
                        <a:rPr lang="en-US" baseline="0" dirty="0" smtClean="0">
                          <a:latin typeface="Arial" panose="020B0604020202020204" pitchFamily="34" charset="0"/>
                          <a:cs typeface="Arial" panose="020B0604020202020204" pitchFamily="34" charset="0"/>
                        </a:rPr>
                        <a:t> no leading 0x</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u</a:t>
                      </a:r>
                      <a:endParaRPr lang="en-US" dirty="0">
                        <a:latin typeface="Arial" panose="020B0604020202020204" pitchFamily="34" charset="0"/>
                        <a:cs typeface="Arial" panose="020B0604020202020204" pitchFamily="34" charset="0"/>
                      </a:endParaRPr>
                    </a:p>
                  </a:txBody>
                  <a:tcPr/>
                </a:tc>
                <a:tc>
                  <a:txBody>
                    <a:bodyPr/>
                    <a:lstStyle/>
                    <a:p>
                      <a:r>
                        <a:rPr lang="en-US" dirty="0" err="1" smtClean="0">
                          <a:latin typeface="Arial" panose="020B0604020202020204" pitchFamily="34" charset="0"/>
                          <a:cs typeface="Arial" panose="020B0604020202020204" pitchFamily="34" charset="0"/>
                        </a:rPr>
                        <a:t>int</a:t>
                      </a:r>
                      <a:r>
                        <a:rPr lang="en-US" dirty="0" smtClean="0">
                          <a:latin typeface="Arial" panose="020B0604020202020204" pitchFamily="34" charset="0"/>
                          <a:cs typeface="Arial" panose="020B0604020202020204" pitchFamily="34" charset="0"/>
                        </a:rPr>
                        <a:t> – unsigned</a:t>
                      </a:r>
                      <a:r>
                        <a:rPr lang="en-US" baseline="0" dirty="0" smtClean="0">
                          <a:latin typeface="Arial" panose="020B0604020202020204" pitchFamily="34" charset="0"/>
                          <a:cs typeface="Arial" panose="020B0604020202020204" pitchFamily="34" charset="0"/>
                        </a:rPr>
                        <a:t> decimal</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c</a:t>
                      </a:r>
                      <a:endParaRPr lang="en-US" dirty="0">
                        <a:latin typeface="Arial" panose="020B0604020202020204" pitchFamily="34" charset="0"/>
                        <a:cs typeface="Arial" panose="020B0604020202020204" pitchFamily="34" charset="0"/>
                      </a:endParaRPr>
                    </a:p>
                  </a:txBody>
                  <a:tcPr/>
                </a:tc>
                <a:tc>
                  <a:txBody>
                    <a:bodyPr/>
                    <a:lstStyle/>
                    <a:p>
                      <a:r>
                        <a:rPr lang="en-US" dirty="0" err="1" smtClean="0">
                          <a:latin typeface="Arial" panose="020B0604020202020204" pitchFamily="34" charset="0"/>
                          <a:cs typeface="Arial" panose="020B0604020202020204" pitchFamily="34" charset="0"/>
                        </a:rPr>
                        <a:t>int</a:t>
                      </a:r>
                      <a:r>
                        <a:rPr lang="en-US" dirty="0" smtClean="0">
                          <a:latin typeface="Arial" panose="020B0604020202020204" pitchFamily="34" charset="0"/>
                          <a:cs typeface="Arial" panose="020B0604020202020204" pitchFamily="34" charset="0"/>
                        </a:rPr>
                        <a:t> – single character, after conversion to unsigned</a:t>
                      </a:r>
                      <a:r>
                        <a:rPr lang="en-US" baseline="0" dirty="0" smtClean="0">
                          <a:latin typeface="Arial" panose="020B0604020202020204" pitchFamily="34" charset="0"/>
                          <a:cs typeface="Arial" panose="020B0604020202020204" pitchFamily="34" charset="0"/>
                        </a:rPr>
                        <a:t> char</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char * - characters from string are printed until \0</a:t>
                      </a:r>
                      <a:r>
                        <a:rPr lang="en-US" baseline="0" dirty="0" smtClean="0">
                          <a:latin typeface="Arial" panose="020B0604020202020204" pitchFamily="34" charset="0"/>
                          <a:cs typeface="Arial" panose="020B0604020202020204" pitchFamily="34" charset="0"/>
                        </a:rPr>
                        <a:t> (NULL) or </a:t>
                      </a:r>
                      <a:r>
                        <a:rPr lang="en-US" i="1" baseline="0" dirty="0" smtClean="0">
                          <a:latin typeface="Arial" panose="020B0604020202020204" pitchFamily="34" charset="0"/>
                          <a:cs typeface="Arial" panose="020B0604020202020204" pitchFamily="34" charset="0"/>
                        </a:rPr>
                        <a:t>precision</a:t>
                      </a:r>
                      <a:r>
                        <a:rPr lang="en-US" baseline="0" dirty="0" smtClean="0">
                          <a:latin typeface="Arial" panose="020B0604020202020204" pitchFamily="34" charset="0"/>
                          <a:cs typeface="Arial" panose="020B0604020202020204" pitchFamily="34" charset="0"/>
                        </a:rPr>
                        <a:t> is reached</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f</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double – decimal notation of form</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mmm.ddd</a:t>
                      </a:r>
                      <a:r>
                        <a:rPr lang="en-US" baseline="0" dirty="0" smtClean="0">
                          <a:latin typeface="Arial" panose="020B0604020202020204" pitchFamily="34" charset="0"/>
                          <a:cs typeface="Arial" panose="020B0604020202020204" pitchFamily="34" charset="0"/>
                        </a:rPr>
                        <a:t> where number of decimals is specified by precision; precision of zero (0) suppresses the decimals altogether</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e,</a:t>
                      </a:r>
                      <a:r>
                        <a:rPr lang="en-US" baseline="0" dirty="0" smtClean="0">
                          <a:latin typeface="Arial" panose="020B0604020202020204" pitchFamily="34" charset="0"/>
                          <a:cs typeface="Arial" panose="020B0604020202020204" pitchFamily="34" charset="0"/>
                        </a:rPr>
                        <a:t> E</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double - </a:t>
                      </a:r>
                      <a:r>
                        <a:rPr lang="en-US" dirty="0" err="1" smtClean="0">
                          <a:latin typeface="Arial" panose="020B0604020202020204" pitchFamily="34" charset="0"/>
                          <a:cs typeface="Arial" panose="020B0604020202020204" pitchFamily="34" charset="0"/>
                        </a:rPr>
                        <a:t>exp</a:t>
                      </a:r>
                      <a:r>
                        <a:rPr lang="en-US" baseline="0" dirty="0" smtClean="0">
                          <a:latin typeface="Arial" panose="020B0604020202020204" pitchFamily="34" charset="0"/>
                          <a:cs typeface="Arial" panose="020B0604020202020204" pitchFamily="34" charset="0"/>
                        </a:rPr>
                        <a:t> notation; default precision of 6, 0 suppresses</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g,</a:t>
                      </a:r>
                      <a:r>
                        <a:rPr lang="en-US" baseline="0" dirty="0" smtClean="0">
                          <a:latin typeface="Arial" panose="020B0604020202020204" pitchFamily="34" charset="0"/>
                          <a:cs typeface="Arial" panose="020B0604020202020204" pitchFamily="34" charset="0"/>
                        </a:rPr>
                        <a:t> G</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double – Use </a:t>
                      </a:r>
                      <a:r>
                        <a:rPr lang="en-US" baseline="0" dirty="0" smtClean="0">
                          <a:latin typeface="Arial" panose="020B0604020202020204" pitchFamily="34" charset="0"/>
                          <a:cs typeface="Arial" panose="020B0604020202020204" pitchFamily="34" charset="0"/>
                        </a:rPr>
                        <a:t>%f for &lt;10^4 or %e for &gt;10^4</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p</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void</a:t>
                      </a:r>
                      <a:r>
                        <a:rPr lang="en-US" baseline="0" dirty="0" smtClean="0">
                          <a:latin typeface="Arial" panose="020B0604020202020204" pitchFamily="34" charset="0"/>
                          <a:cs typeface="Arial" panose="020B0604020202020204" pitchFamily="34" charset="0"/>
                        </a:rPr>
                        <a:t> * - print output as a pointer, platform dependent</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n</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Number of characters generated</a:t>
                      </a:r>
                      <a:r>
                        <a:rPr lang="en-US" baseline="0" dirty="0" smtClean="0">
                          <a:latin typeface="Arial" panose="020B0604020202020204" pitchFamily="34" charset="0"/>
                          <a:cs typeface="Arial" panose="020B0604020202020204" pitchFamily="34" charset="0"/>
                        </a:rPr>
                        <a:t> so far; goes into output</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No</a:t>
                      </a:r>
                      <a:r>
                        <a:rPr lang="en-US" baseline="0" dirty="0" smtClean="0">
                          <a:latin typeface="Arial" panose="020B0604020202020204" pitchFamily="34" charset="0"/>
                          <a:cs typeface="Arial" panose="020B0604020202020204" pitchFamily="34" charset="0"/>
                        </a:rPr>
                        <a:t> conversion, put a % percent sign in the output</a:t>
                      </a:r>
                      <a:endParaRPr lang="en-US" dirty="0">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p14="http://schemas.microsoft.com/office/powerpoint/2010/main" val="41830543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11162"/>
          </a:xfrm>
        </p:spPr>
        <p:txBody>
          <a:bodyPr/>
          <a:lstStyle/>
          <a:p>
            <a:r>
              <a:rPr lang="en-US" b="1" dirty="0" err="1">
                <a:latin typeface="Consolas" panose="020B0609020204030204" pitchFamily="49" charset="0"/>
                <a:cs typeface="Consolas" panose="020B0609020204030204" pitchFamily="49" charset="0"/>
              </a:rPr>
              <a:t>s</a:t>
            </a:r>
            <a:r>
              <a:rPr lang="en-US" b="1" dirty="0" err="1" smtClean="0">
                <a:latin typeface="Consolas" panose="020B0609020204030204" pitchFamily="49" charset="0"/>
                <a:cs typeface="Consolas" panose="020B0609020204030204" pitchFamily="49" charset="0"/>
              </a:rPr>
              <a:t>printf</a:t>
            </a:r>
            <a:r>
              <a:rPr lang="en-US" b="1" dirty="0" smtClean="0">
                <a:latin typeface="Consolas" panose="020B0609020204030204" pitchFamily="49" charset="0"/>
                <a:cs typeface="Consolas" panose="020B0609020204030204" pitchFamily="49" charset="0"/>
              </a:rPr>
              <a:t>()</a:t>
            </a:r>
            <a:r>
              <a:rPr lang="en-US" dirty="0" smtClean="0"/>
              <a:t> Conversion Specifiers</a:t>
            </a:r>
            <a:endParaRPr lang="en-US" dirty="0"/>
          </a:p>
        </p:txBody>
      </p:sp>
      <p:sp>
        <p:nvSpPr>
          <p:cNvPr id="4" name="AutoShape 2" descr="Types of Sound Waves | theDAWstudio.c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Pulse Width Modulation (PWM) - Generation, Applications and Advantag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Content Placeholder 2"/>
          <p:cNvSpPr>
            <a:spLocks noGrp="1"/>
          </p:cNvSpPr>
          <p:nvPr>
            <p:ph idx="1"/>
          </p:nvPr>
        </p:nvSpPr>
        <p:spPr>
          <a:xfrm>
            <a:off x="152400" y="457200"/>
            <a:ext cx="8686800" cy="564078"/>
          </a:xfrm>
        </p:spPr>
        <p:txBody>
          <a:bodyPr>
            <a:noAutofit/>
          </a:bodyPr>
          <a:lstStyle/>
          <a:p>
            <a:pPr marL="0" indent="0">
              <a:buNone/>
            </a:pPr>
            <a:r>
              <a:rPr lang="en-US" sz="2000" b="1" dirty="0" smtClean="0"/>
              <a:t>Below are the flags and what they do.</a:t>
            </a:r>
          </a:p>
        </p:txBody>
      </p:sp>
      <p:graphicFrame>
        <p:nvGraphicFramePr>
          <p:cNvPr id="3" name="Table 2"/>
          <p:cNvGraphicFramePr>
            <a:graphicFrameLocks noGrp="1"/>
          </p:cNvGraphicFramePr>
          <p:nvPr>
            <p:extLst>
              <p:ext uri="{D42A27DB-BD31-4B8C-83A1-F6EECF244321}">
                <p14:modId xmlns:p14="http://schemas.microsoft.com/office/powerpoint/2010/main" val="1119187273"/>
              </p:ext>
            </p:extLst>
          </p:nvPr>
        </p:nvGraphicFramePr>
        <p:xfrm>
          <a:off x="612772" y="1219200"/>
          <a:ext cx="7921628" cy="3317240"/>
        </p:xfrm>
        <a:graphic>
          <a:graphicData uri="http://schemas.openxmlformats.org/drawingml/2006/table">
            <a:tbl>
              <a:tblPr firstRow="1" bandRow="1">
                <a:tableStyleId>{5C22544A-7EE6-4342-B048-85BDC9FD1C3A}</a:tableStyleId>
              </a:tblPr>
              <a:tblGrid>
                <a:gridCol w="1743635"/>
                <a:gridCol w="6177993"/>
              </a:tblGrid>
              <a:tr h="370840">
                <a:tc>
                  <a:txBody>
                    <a:bodyPr/>
                    <a:lstStyle/>
                    <a:p>
                      <a:pPr algn="ctr"/>
                      <a:r>
                        <a:rPr lang="en-US" dirty="0" smtClean="0">
                          <a:latin typeface="Arial" panose="020B0604020202020204" pitchFamily="34" charset="0"/>
                          <a:cs typeface="Arial" panose="020B0604020202020204" pitchFamily="34" charset="0"/>
                        </a:rPr>
                        <a:t>Flag</a:t>
                      </a:r>
                      <a:endParaRPr lang="en-US" dirty="0">
                        <a:latin typeface="Arial" panose="020B0604020202020204" pitchFamily="34" charset="0"/>
                        <a:cs typeface="Arial" panose="020B0604020202020204" pitchFamily="34" charset="0"/>
                      </a:endParaRPr>
                    </a:p>
                  </a:txBody>
                  <a:tcPr/>
                </a:tc>
                <a:tc>
                  <a:txBody>
                    <a:bodyPr/>
                    <a:lstStyle/>
                    <a:p>
                      <a:pPr algn="ctr"/>
                      <a:r>
                        <a:rPr lang="en-US" dirty="0" smtClean="0">
                          <a:latin typeface="Arial" panose="020B0604020202020204" pitchFamily="34" charset="0"/>
                          <a:cs typeface="Arial" panose="020B0604020202020204" pitchFamily="34" charset="0"/>
                        </a:rPr>
                        <a:t>What it does</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Left justification</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Always</a:t>
                      </a:r>
                      <a:r>
                        <a:rPr lang="en-US" baseline="0" dirty="0" smtClean="0">
                          <a:latin typeface="Arial" panose="020B0604020202020204" pitchFamily="34" charset="0"/>
                          <a:cs typeface="Arial" panose="020B0604020202020204" pitchFamily="34" charset="0"/>
                        </a:rPr>
                        <a:t> print number with a sign</a:t>
                      </a:r>
                      <a:endParaRPr lang="en-US" dirty="0">
                        <a:latin typeface="Arial" panose="020B0604020202020204" pitchFamily="34" charset="0"/>
                        <a:cs typeface="Arial" panose="020B0604020202020204" pitchFamily="34" charset="0"/>
                      </a:endParaRPr>
                    </a:p>
                  </a:txBody>
                  <a:tcPr/>
                </a:tc>
              </a:tr>
              <a:tr h="370840">
                <a:tc>
                  <a:txBody>
                    <a:bodyPr/>
                    <a:lstStyle/>
                    <a:p>
                      <a:r>
                        <a:rPr lang="en-US" i="1" dirty="0" err="1" smtClean="0">
                          <a:latin typeface="Arial" panose="020B0604020202020204" pitchFamily="34" charset="0"/>
                          <a:cs typeface="Arial" panose="020B0604020202020204" pitchFamily="34" charset="0"/>
                        </a:rPr>
                        <a:t>spc</a:t>
                      </a:r>
                      <a:r>
                        <a:rPr lang="en-US" baseline="0" dirty="0" smtClean="0">
                          <a:latin typeface="Arial" panose="020B0604020202020204" pitchFamily="34" charset="0"/>
                          <a:cs typeface="Arial" panose="020B0604020202020204" pitchFamily="34" charset="0"/>
                        </a:rPr>
                        <a:t> (space)</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Prefix a space if first character is not a sign</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0</a:t>
                      </a:r>
                      <a:r>
                        <a:rPr lang="en-US" baseline="0" dirty="0" smtClean="0">
                          <a:latin typeface="Arial" panose="020B0604020202020204" pitchFamily="34" charset="0"/>
                          <a:cs typeface="Arial" panose="020B0604020202020204" pitchFamily="34" charset="0"/>
                        </a:rPr>
                        <a:t> (zero)</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Zero fill left for numeric conversions</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Alternate output form depending on conversion character</a:t>
                      </a:r>
                    </a:p>
                    <a:p>
                      <a:r>
                        <a:rPr lang="en-US" dirty="0" smtClean="0">
                          <a:latin typeface="Arial" panose="020B0604020202020204" pitchFamily="34" charset="0"/>
                          <a:cs typeface="Arial" panose="020B0604020202020204" pitchFamily="34" charset="0"/>
                        </a:rPr>
                        <a:t>o – first digit will be zero</a:t>
                      </a:r>
                    </a:p>
                    <a:p>
                      <a:r>
                        <a:rPr lang="en-US" dirty="0" smtClean="0">
                          <a:latin typeface="Arial" panose="020B0604020202020204" pitchFamily="34" charset="0"/>
                          <a:cs typeface="Arial" panose="020B0604020202020204" pitchFamily="34" charset="0"/>
                        </a:rPr>
                        <a:t>x or X – 0x</a:t>
                      </a:r>
                      <a:r>
                        <a:rPr lang="en-US" baseline="0" dirty="0" smtClean="0">
                          <a:latin typeface="Arial" panose="020B0604020202020204" pitchFamily="34" charset="0"/>
                          <a:cs typeface="Arial" panose="020B0604020202020204" pitchFamily="34" charset="0"/>
                        </a:rPr>
                        <a:t> or 0X (respectively) prefixed to non-zero results</a:t>
                      </a:r>
                    </a:p>
                    <a:p>
                      <a:r>
                        <a:rPr lang="en-US" baseline="0" dirty="0" smtClean="0">
                          <a:latin typeface="Arial" panose="020B0604020202020204" pitchFamily="34" charset="0"/>
                          <a:cs typeface="Arial" panose="020B0604020202020204" pitchFamily="34" charset="0"/>
                        </a:rPr>
                        <a:t>e, E, f, g and G – Output will always have a decimal point</a:t>
                      </a:r>
                    </a:p>
                    <a:p>
                      <a:r>
                        <a:rPr lang="en-US" baseline="0" dirty="0" smtClean="0">
                          <a:latin typeface="Arial" panose="020B0604020202020204" pitchFamily="34" charset="0"/>
                          <a:cs typeface="Arial" panose="020B0604020202020204" pitchFamily="34" charset="0"/>
                        </a:rPr>
                        <a:t>g and G – trailing zeroes will never be removed</a:t>
                      </a:r>
                      <a:endParaRPr lang="en-US" dirty="0">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p14="http://schemas.microsoft.com/office/powerpoint/2010/main" val="40664036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229600" cy="563562"/>
          </a:xfrm>
        </p:spPr>
        <p:txBody>
          <a:bodyPr/>
          <a:lstStyle/>
          <a:p>
            <a:r>
              <a:rPr lang="en-US" sz="2800" dirty="0" smtClean="0"/>
              <a:t>Lesson Plan Overview</a:t>
            </a:r>
            <a:endParaRPr lang="en-US" sz="2800" dirty="0"/>
          </a:p>
        </p:txBody>
      </p:sp>
      <p:sp>
        <p:nvSpPr>
          <p:cNvPr id="3" name="Content Placeholder 2"/>
          <p:cNvSpPr>
            <a:spLocks noGrp="1"/>
          </p:cNvSpPr>
          <p:nvPr>
            <p:ph sz="half" idx="1"/>
          </p:nvPr>
        </p:nvSpPr>
        <p:spPr>
          <a:xfrm>
            <a:off x="228600" y="609600"/>
            <a:ext cx="4267200" cy="6096000"/>
          </a:xfrm>
        </p:spPr>
        <p:txBody>
          <a:bodyPr>
            <a:noAutofit/>
          </a:bodyPr>
          <a:lstStyle/>
          <a:p>
            <a:pPr marL="0" indent="0">
              <a:buNone/>
            </a:pPr>
            <a:r>
              <a:rPr lang="en-US" sz="1000" b="1" dirty="0"/>
              <a:t>Lesson </a:t>
            </a:r>
            <a:r>
              <a:rPr lang="en-US" sz="1000" b="1" dirty="0" smtClean="0"/>
              <a:t>1: 7Feb23 – Review, Addressing, and Pointers</a:t>
            </a:r>
            <a:endParaRPr lang="en-US" sz="1000" dirty="0"/>
          </a:p>
          <a:p>
            <a:pPr lvl="0"/>
            <a:r>
              <a:rPr lang="en-US" sz="900" dirty="0" smtClean="0"/>
              <a:t>Overview </a:t>
            </a:r>
            <a:r>
              <a:rPr lang="en-US" sz="900" dirty="0"/>
              <a:t>of lesson plan</a:t>
            </a:r>
          </a:p>
          <a:p>
            <a:pPr lvl="0"/>
            <a:r>
              <a:rPr lang="en-US" sz="900" dirty="0" smtClean="0"/>
              <a:t>Class Exercise: Validation of sketch uploading</a:t>
            </a:r>
          </a:p>
          <a:p>
            <a:pPr lvl="0"/>
            <a:r>
              <a:rPr lang="en-US" sz="900" dirty="0" smtClean="0"/>
              <a:t>Class Exercise: Validation of binary create and upload</a:t>
            </a:r>
          </a:p>
          <a:p>
            <a:pPr lvl="0"/>
            <a:r>
              <a:rPr lang="en-US" sz="900" dirty="0" smtClean="0"/>
              <a:t>More on the Preprocessor</a:t>
            </a:r>
          </a:p>
          <a:p>
            <a:pPr lvl="0"/>
            <a:r>
              <a:rPr lang="en-US" sz="900" dirty="0" smtClean="0"/>
              <a:t>Memory Organization and Variables</a:t>
            </a:r>
          </a:p>
          <a:p>
            <a:r>
              <a:rPr lang="en-US" sz="900" dirty="0" smtClean="0"/>
              <a:t>Review of addressing and pointers</a:t>
            </a:r>
            <a:endParaRPr lang="en-US" sz="900" dirty="0"/>
          </a:p>
          <a:p>
            <a:pPr lvl="0"/>
            <a:r>
              <a:rPr lang="en-US" sz="900" dirty="0"/>
              <a:t>Using pointers </a:t>
            </a:r>
            <a:r>
              <a:rPr lang="en-US" sz="900" dirty="0" smtClean="0"/>
              <a:t>to </a:t>
            </a:r>
            <a:r>
              <a:rPr lang="en-US" sz="900" dirty="0"/>
              <a:t>variables</a:t>
            </a:r>
          </a:p>
          <a:p>
            <a:r>
              <a:rPr lang="en-US" sz="900" dirty="0"/>
              <a:t>Declaring pointers in function </a:t>
            </a:r>
            <a:r>
              <a:rPr lang="en-US" sz="900" dirty="0" smtClean="0"/>
              <a:t>calls</a:t>
            </a:r>
            <a:endParaRPr lang="en-US" sz="900" dirty="0"/>
          </a:p>
          <a:p>
            <a:pPr lvl="0"/>
            <a:r>
              <a:rPr lang="en-US" sz="900" dirty="0" smtClean="0"/>
              <a:t>Call-by-value Function Calls</a:t>
            </a:r>
          </a:p>
          <a:p>
            <a:pPr lvl="0"/>
            <a:r>
              <a:rPr lang="en-US" sz="900" dirty="0" smtClean="0"/>
              <a:t>Call-by-reference Function Calls</a:t>
            </a:r>
          </a:p>
          <a:p>
            <a:pPr marL="0" indent="0">
              <a:buNone/>
            </a:pPr>
            <a:r>
              <a:rPr lang="en-US" sz="1000" b="1" dirty="0" smtClean="0"/>
              <a:t>Lesson 2: 14Feb23 </a:t>
            </a:r>
            <a:r>
              <a:rPr lang="en-US" sz="1000" b="1" dirty="0"/>
              <a:t>– </a:t>
            </a:r>
            <a:r>
              <a:rPr lang="en-US" sz="1000" b="1" dirty="0" smtClean="0"/>
              <a:t>More Gory Details</a:t>
            </a:r>
            <a:endParaRPr lang="en-US" sz="1000" dirty="0"/>
          </a:p>
          <a:p>
            <a:r>
              <a:rPr lang="en-US" sz="900" dirty="0" smtClean="0"/>
              <a:t>Class Exercise: Call-by-reference variables</a:t>
            </a:r>
          </a:p>
          <a:p>
            <a:r>
              <a:rPr lang="en-US" sz="900" dirty="0" smtClean="0"/>
              <a:t>Introduction </a:t>
            </a:r>
            <a:r>
              <a:rPr lang="en-US" sz="900" dirty="0"/>
              <a:t>to Complex Data </a:t>
            </a:r>
            <a:r>
              <a:rPr lang="en-US" sz="900" dirty="0" smtClean="0"/>
              <a:t>Structures</a:t>
            </a:r>
            <a:endParaRPr lang="en-US" sz="900" dirty="0"/>
          </a:p>
          <a:p>
            <a:pPr lvl="0"/>
            <a:r>
              <a:rPr lang="en-US" sz="900" dirty="0" smtClean="0"/>
              <a:t>Using complex data structures</a:t>
            </a:r>
          </a:p>
          <a:p>
            <a:pPr lvl="0"/>
            <a:r>
              <a:rPr lang="en-US" sz="900" dirty="0" smtClean="0"/>
              <a:t>Storage declarations and Arduino</a:t>
            </a:r>
            <a:endParaRPr lang="en-US" sz="1000" dirty="0" smtClean="0"/>
          </a:p>
          <a:p>
            <a:pPr marL="0" indent="0">
              <a:buNone/>
            </a:pPr>
            <a:r>
              <a:rPr lang="en-US" sz="1000" b="1" dirty="0"/>
              <a:t>Lesson </a:t>
            </a:r>
            <a:r>
              <a:rPr lang="en-US" sz="1000" b="1" dirty="0" smtClean="0"/>
              <a:t>3: 21Feb23 </a:t>
            </a:r>
            <a:r>
              <a:rPr lang="en-US" sz="1000" b="1" dirty="0"/>
              <a:t>– </a:t>
            </a:r>
            <a:r>
              <a:rPr lang="en-US" sz="1000" b="1" dirty="0" smtClean="0"/>
              <a:t>Fonts Redux</a:t>
            </a:r>
            <a:endParaRPr lang="en-US" sz="1000" dirty="0"/>
          </a:p>
          <a:p>
            <a:pPr lvl="0"/>
            <a:r>
              <a:rPr lang="en-US" sz="900" dirty="0" err="1" smtClean="0"/>
              <a:t>MD_Parola</a:t>
            </a:r>
            <a:r>
              <a:rPr lang="en-US" sz="900" dirty="0" smtClean="0"/>
              <a:t> </a:t>
            </a:r>
            <a:r>
              <a:rPr lang="en-US" sz="900" dirty="0" smtClean="0"/>
              <a:t>library font usage review</a:t>
            </a:r>
          </a:p>
          <a:p>
            <a:pPr lvl="0"/>
            <a:r>
              <a:rPr lang="en-US" sz="900" dirty="0" smtClean="0"/>
              <a:t>The </a:t>
            </a:r>
            <a:r>
              <a:rPr lang="en-US" sz="900" dirty="0" err="1" smtClean="0"/>
              <a:t>MD_Parola</a:t>
            </a:r>
            <a:r>
              <a:rPr lang="en-US" sz="900" dirty="0" smtClean="0"/>
              <a:t> font format</a:t>
            </a:r>
          </a:p>
          <a:p>
            <a:pPr lvl="0"/>
            <a:r>
              <a:rPr lang="en-US" sz="900" dirty="0" smtClean="0"/>
              <a:t>Designing your own fonts</a:t>
            </a:r>
          </a:p>
          <a:p>
            <a:pPr lvl="0"/>
            <a:r>
              <a:rPr lang="en-US" sz="900" dirty="0" smtClean="0"/>
              <a:t>Declaring your own fonts</a:t>
            </a:r>
          </a:p>
          <a:p>
            <a:pPr lvl="0"/>
            <a:r>
              <a:rPr lang="en-US" sz="900" dirty="0" smtClean="0"/>
              <a:t>Using your own fonts with </a:t>
            </a:r>
            <a:r>
              <a:rPr lang="en-US" sz="900" dirty="0" err="1" smtClean="0"/>
              <a:t>MD_Parola</a:t>
            </a:r>
            <a:endParaRPr lang="en-US" sz="1000" b="1" dirty="0" smtClean="0"/>
          </a:p>
          <a:p>
            <a:pPr marL="0" indent="0">
              <a:buNone/>
            </a:pPr>
            <a:r>
              <a:rPr lang="en-US" sz="1000" b="1" dirty="0"/>
              <a:t>Lesson </a:t>
            </a:r>
            <a:r>
              <a:rPr lang="en-US" sz="1000" b="1" dirty="0" smtClean="0"/>
              <a:t>4: 28Feb23 </a:t>
            </a:r>
            <a:r>
              <a:rPr lang="en-US" sz="1000" b="1" dirty="0"/>
              <a:t>– </a:t>
            </a:r>
            <a:r>
              <a:rPr lang="en-US" sz="1000" b="1" dirty="0" smtClean="0"/>
              <a:t>Intro to Visual Studio Code</a:t>
            </a:r>
            <a:endParaRPr lang="en-US" sz="1000" dirty="0"/>
          </a:p>
          <a:p>
            <a:pPr lvl="0"/>
            <a:r>
              <a:rPr lang="en-US" sz="1000" dirty="0"/>
              <a:t>I</a:t>
            </a:r>
            <a:r>
              <a:rPr lang="en-US" sz="900" dirty="0"/>
              <a:t>ntroduction to </a:t>
            </a:r>
            <a:r>
              <a:rPr lang="en-US" sz="900" dirty="0" smtClean="0"/>
              <a:t>VSC</a:t>
            </a:r>
            <a:endParaRPr lang="en-US" sz="900" dirty="0"/>
          </a:p>
          <a:p>
            <a:pPr lvl="0"/>
            <a:r>
              <a:rPr lang="en-US" sz="900" dirty="0"/>
              <a:t>https://</a:t>
            </a:r>
            <a:r>
              <a:rPr lang="en-US" sz="900" dirty="0" smtClean="0"/>
              <a:t>code.visualstudio.com/docs/introvideos/overview</a:t>
            </a:r>
          </a:p>
          <a:p>
            <a:pPr lvl="0"/>
            <a:r>
              <a:rPr lang="en-US" sz="900" dirty="0" smtClean="0"/>
              <a:t>Installation</a:t>
            </a:r>
            <a:endParaRPr lang="en-US" sz="1000" dirty="0" smtClean="0"/>
          </a:p>
          <a:p>
            <a:pPr marL="0" indent="0">
              <a:buNone/>
            </a:pPr>
            <a:r>
              <a:rPr lang="en-US" sz="1000" b="1" dirty="0" smtClean="0"/>
              <a:t>Lesson 5: 7Mar23 – Filesystems</a:t>
            </a:r>
            <a:endParaRPr lang="en-US" sz="1000" dirty="0"/>
          </a:p>
          <a:p>
            <a:pPr lvl="0"/>
            <a:r>
              <a:rPr lang="en-US" sz="900" dirty="0" smtClean="0"/>
              <a:t>Introduction to mass storage filesystems</a:t>
            </a:r>
            <a:endParaRPr lang="en-US" sz="900" dirty="0"/>
          </a:p>
          <a:p>
            <a:pPr lvl="0"/>
            <a:r>
              <a:rPr lang="en-US" sz="900" dirty="0" smtClean="0"/>
              <a:t>The SD FAT, FAT16, and  FAT32 filesystems</a:t>
            </a:r>
            <a:endParaRPr lang="en-US" sz="900" dirty="0"/>
          </a:p>
          <a:p>
            <a:pPr lvl="0"/>
            <a:r>
              <a:rPr lang="en-US" sz="900" dirty="0" smtClean="0"/>
              <a:t>The </a:t>
            </a:r>
            <a:r>
              <a:rPr lang="en-US" sz="900" dirty="0" err="1" smtClean="0"/>
              <a:t>exFAT</a:t>
            </a:r>
            <a:r>
              <a:rPr lang="en-US" sz="900" dirty="0" smtClean="0"/>
              <a:t> filesystem</a:t>
            </a:r>
            <a:endParaRPr lang="en-US" sz="900" dirty="0"/>
          </a:p>
          <a:p>
            <a:pPr lvl="0"/>
            <a:r>
              <a:rPr lang="en-US" sz="900" dirty="0" smtClean="0"/>
              <a:t>Introduction to SPIFFS</a:t>
            </a:r>
            <a:endParaRPr lang="en-US" sz="900" dirty="0"/>
          </a:p>
          <a:p>
            <a:pPr lvl="0"/>
            <a:r>
              <a:rPr lang="en-US" sz="900" dirty="0" smtClean="0"/>
              <a:t>Class Exercise: Using SPIFFS</a:t>
            </a:r>
            <a:endParaRPr lang="en-US" sz="1000" dirty="0" smtClean="0"/>
          </a:p>
        </p:txBody>
      </p:sp>
      <p:sp>
        <p:nvSpPr>
          <p:cNvPr id="4" name="Content Placeholder 3"/>
          <p:cNvSpPr>
            <a:spLocks noGrp="1"/>
          </p:cNvSpPr>
          <p:nvPr>
            <p:ph sz="half" idx="2"/>
          </p:nvPr>
        </p:nvSpPr>
        <p:spPr>
          <a:xfrm>
            <a:off x="4648200" y="609600"/>
            <a:ext cx="4038600" cy="5867400"/>
          </a:xfrm>
        </p:spPr>
        <p:txBody>
          <a:bodyPr>
            <a:noAutofit/>
          </a:bodyPr>
          <a:lstStyle/>
          <a:p>
            <a:pPr marL="0" indent="0">
              <a:buNone/>
            </a:pPr>
            <a:r>
              <a:rPr lang="en-US" sz="1050" b="1" dirty="0"/>
              <a:t>Lesson 6</a:t>
            </a:r>
            <a:r>
              <a:rPr lang="en-US" sz="1050" b="1" dirty="0" smtClean="0"/>
              <a:t>: 14Mar23 </a:t>
            </a:r>
            <a:r>
              <a:rPr lang="en-US" sz="1050" b="1" dirty="0"/>
              <a:t>– </a:t>
            </a:r>
            <a:r>
              <a:rPr lang="en-US" sz="1050" b="1" dirty="0" err="1"/>
              <a:t>WiFi</a:t>
            </a:r>
            <a:endParaRPr lang="en-US" sz="1050" dirty="0"/>
          </a:p>
          <a:p>
            <a:pPr lvl="0"/>
            <a:r>
              <a:rPr lang="en-US" sz="900" dirty="0"/>
              <a:t>Review of </a:t>
            </a:r>
            <a:r>
              <a:rPr lang="en-US" sz="900" dirty="0" err="1"/>
              <a:t>WiFi</a:t>
            </a:r>
            <a:r>
              <a:rPr lang="en-US" sz="900" dirty="0"/>
              <a:t> </a:t>
            </a:r>
            <a:r>
              <a:rPr lang="en-US" sz="900" dirty="0" smtClean="0"/>
              <a:t>technology (but no gory details)</a:t>
            </a:r>
            <a:endParaRPr lang="en-US" sz="900" dirty="0"/>
          </a:p>
          <a:p>
            <a:pPr lvl="0"/>
            <a:r>
              <a:rPr lang="en-US" sz="900" dirty="0"/>
              <a:t>Class Exercise: Review of </a:t>
            </a:r>
            <a:r>
              <a:rPr lang="en-US" sz="900" dirty="0" err="1"/>
              <a:t>WiFi</a:t>
            </a:r>
            <a:r>
              <a:rPr lang="en-US" sz="900" dirty="0"/>
              <a:t> </a:t>
            </a:r>
            <a:r>
              <a:rPr lang="en-US" sz="900" i="1" dirty="0"/>
              <a:t>access</a:t>
            </a:r>
            <a:r>
              <a:rPr lang="en-US" sz="900" dirty="0"/>
              <a:t> with </a:t>
            </a:r>
            <a:r>
              <a:rPr lang="en-US" sz="900" dirty="0" err="1" smtClean="0"/>
              <a:t>WiFi</a:t>
            </a:r>
            <a:r>
              <a:rPr lang="en-US" sz="900" dirty="0" smtClean="0"/>
              <a:t> Manager</a:t>
            </a:r>
            <a:endParaRPr lang="en-US" sz="900" dirty="0"/>
          </a:p>
          <a:p>
            <a:pPr lvl="0"/>
            <a:r>
              <a:rPr lang="en-US" sz="900" dirty="0"/>
              <a:t>Creating access points with ESP8266</a:t>
            </a:r>
          </a:p>
          <a:p>
            <a:pPr lvl="0"/>
            <a:r>
              <a:rPr lang="en-US" sz="900" dirty="0"/>
              <a:t>Class Exercise: </a:t>
            </a:r>
            <a:r>
              <a:rPr lang="en-US" sz="900" dirty="0" smtClean="0"/>
              <a:t>Creating </a:t>
            </a:r>
            <a:r>
              <a:rPr lang="en-US" sz="900" dirty="0"/>
              <a:t>an access point</a:t>
            </a:r>
          </a:p>
          <a:p>
            <a:pPr marL="0" indent="0">
              <a:buNone/>
            </a:pPr>
            <a:r>
              <a:rPr lang="en-US" sz="1050" b="1" dirty="0" smtClean="0"/>
              <a:t>Lesson 7: 21Mar23 </a:t>
            </a:r>
            <a:r>
              <a:rPr lang="en-US" sz="1050" b="1" dirty="0"/>
              <a:t>– Web Technology</a:t>
            </a:r>
            <a:endParaRPr lang="en-US" sz="1050" dirty="0"/>
          </a:p>
          <a:p>
            <a:pPr lvl="0"/>
            <a:r>
              <a:rPr lang="en-US" sz="900" dirty="0"/>
              <a:t>Introduction to HTML</a:t>
            </a:r>
          </a:p>
          <a:p>
            <a:pPr lvl="0"/>
            <a:r>
              <a:rPr lang="en-US" sz="900" dirty="0"/>
              <a:t>Web server and client architecture</a:t>
            </a:r>
          </a:p>
          <a:p>
            <a:pPr lvl="0"/>
            <a:r>
              <a:rPr lang="en-US" sz="900" dirty="0"/>
              <a:t>Creating web servers with ESP8266</a:t>
            </a:r>
          </a:p>
          <a:p>
            <a:pPr lvl="0"/>
            <a:r>
              <a:rPr lang="en-US" sz="900" dirty="0"/>
              <a:t>Class Exercise: </a:t>
            </a:r>
            <a:r>
              <a:rPr lang="en-US" sz="900" dirty="0" smtClean="0"/>
              <a:t>A </a:t>
            </a:r>
            <a:r>
              <a:rPr lang="en-US" sz="900" dirty="0"/>
              <a:t>basic web server for time and </a:t>
            </a:r>
            <a:r>
              <a:rPr lang="en-US" sz="900" dirty="0" smtClean="0"/>
              <a:t>temperature</a:t>
            </a:r>
          </a:p>
          <a:p>
            <a:pPr marL="0" indent="0">
              <a:buNone/>
            </a:pPr>
            <a:r>
              <a:rPr lang="en-US" sz="1050" b="1" dirty="0" smtClean="0"/>
              <a:t>Lesson 8: 28Mar23 </a:t>
            </a:r>
            <a:r>
              <a:rPr lang="en-US" sz="1050" b="1" dirty="0"/>
              <a:t>– </a:t>
            </a:r>
            <a:r>
              <a:rPr lang="en-US" sz="1050" b="1" dirty="0" smtClean="0"/>
              <a:t>Arduino Web Services</a:t>
            </a:r>
            <a:endParaRPr lang="en-US" sz="1050" b="1" dirty="0"/>
          </a:p>
          <a:p>
            <a:r>
              <a:rPr lang="en-US" sz="900" dirty="0" smtClean="0"/>
              <a:t>Storing web pages using SPIFFS</a:t>
            </a:r>
            <a:endParaRPr lang="en-US" sz="900" dirty="0"/>
          </a:p>
          <a:p>
            <a:r>
              <a:rPr lang="en-US" sz="900" dirty="0" smtClean="0"/>
              <a:t>HTML forms</a:t>
            </a:r>
            <a:endParaRPr lang="en-US" sz="900" dirty="0"/>
          </a:p>
          <a:p>
            <a:r>
              <a:rPr lang="en-US" sz="900" dirty="0" smtClean="0"/>
              <a:t>Form processing with Arduino</a:t>
            </a:r>
          </a:p>
          <a:p>
            <a:r>
              <a:rPr lang="en-US" sz="900" dirty="0" smtClean="0"/>
              <a:t>Class Exercise: Displaying text entered on a web page</a:t>
            </a:r>
          </a:p>
          <a:p>
            <a:r>
              <a:rPr lang="en-US" sz="900" dirty="0" smtClean="0"/>
              <a:t>Obtaining weather information from the Internet</a:t>
            </a:r>
          </a:p>
          <a:p>
            <a:r>
              <a:rPr lang="en-US" sz="900" dirty="0" smtClean="0"/>
              <a:t>Class Exercise: Displaying weather information</a:t>
            </a:r>
            <a:endParaRPr lang="en-US" sz="900" dirty="0"/>
          </a:p>
          <a:p>
            <a:pPr marL="0" indent="0">
              <a:buNone/>
            </a:pPr>
            <a:r>
              <a:rPr lang="en-US" sz="1050" b="1" dirty="0"/>
              <a:t>Lesson 9</a:t>
            </a:r>
            <a:r>
              <a:rPr lang="en-US" sz="1050" b="1" dirty="0" smtClean="0"/>
              <a:t>: 4Apr23 </a:t>
            </a:r>
            <a:r>
              <a:rPr lang="en-US" sz="1050" b="1" dirty="0"/>
              <a:t>– </a:t>
            </a:r>
            <a:r>
              <a:rPr lang="en-US" sz="1050" b="1" dirty="0" err="1" smtClean="0"/>
              <a:t>IoT</a:t>
            </a:r>
            <a:r>
              <a:rPr lang="en-US" sz="1050" b="1" dirty="0" smtClean="0"/>
              <a:t> Messaging and MQTT</a:t>
            </a:r>
            <a:endParaRPr lang="en-US" sz="1050" b="1" dirty="0"/>
          </a:p>
          <a:p>
            <a:r>
              <a:rPr lang="en-US" sz="900" dirty="0" smtClean="0"/>
              <a:t>Introduction to </a:t>
            </a:r>
            <a:r>
              <a:rPr lang="en-US" sz="900" dirty="0" err="1" smtClean="0"/>
              <a:t>IoT</a:t>
            </a:r>
            <a:r>
              <a:rPr lang="en-US" sz="900" dirty="0" smtClean="0"/>
              <a:t> network messaging and MQTT</a:t>
            </a:r>
            <a:endParaRPr lang="en-US" sz="900" dirty="0"/>
          </a:p>
          <a:p>
            <a:r>
              <a:rPr lang="en-US" sz="900" dirty="0" smtClean="0"/>
              <a:t>Subscribing to an MQTT service</a:t>
            </a:r>
            <a:endParaRPr lang="en-US" sz="900" dirty="0"/>
          </a:p>
          <a:p>
            <a:r>
              <a:rPr lang="en-US" sz="900" dirty="0" smtClean="0"/>
              <a:t>Publishing to an MQTT service</a:t>
            </a:r>
            <a:endParaRPr lang="en-US" sz="900" dirty="0"/>
          </a:p>
          <a:p>
            <a:r>
              <a:rPr lang="en-US" sz="900" dirty="0" smtClean="0"/>
              <a:t>Class Exercise: Using MQTT and </a:t>
            </a:r>
            <a:r>
              <a:rPr lang="en-US" sz="900" dirty="0" err="1" smtClean="0"/>
              <a:t>WiFi</a:t>
            </a:r>
            <a:endParaRPr lang="en-US" sz="900" dirty="0" smtClean="0"/>
          </a:p>
          <a:p>
            <a:pPr marL="0" indent="0">
              <a:buNone/>
            </a:pPr>
            <a:r>
              <a:rPr lang="en-US" sz="1050" b="1" dirty="0" smtClean="0"/>
              <a:t>Lesson 10:11Apr23 </a:t>
            </a:r>
            <a:r>
              <a:rPr lang="en-US" sz="1050" b="1" dirty="0"/>
              <a:t>– </a:t>
            </a:r>
            <a:r>
              <a:rPr lang="en-US" sz="1050" b="1" dirty="0" smtClean="0"/>
              <a:t>Version control and </a:t>
            </a:r>
            <a:r>
              <a:rPr lang="en-US" sz="1050" b="1" dirty="0" err="1" smtClean="0"/>
              <a:t>Git</a:t>
            </a:r>
            <a:endParaRPr lang="en-US" sz="1050" dirty="0"/>
          </a:p>
          <a:p>
            <a:pPr lvl="0"/>
            <a:r>
              <a:rPr lang="en-US" sz="900" dirty="0"/>
              <a:t>The </a:t>
            </a:r>
            <a:r>
              <a:rPr lang="en-US" sz="900" dirty="0" smtClean="0"/>
              <a:t>need for document version control</a:t>
            </a:r>
            <a:endParaRPr lang="en-US" sz="900" dirty="0"/>
          </a:p>
          <a:p>
            <a:pPr lvl="0"/>
            <a:r>
              <a:rPr lang="en-US" sz="900" dirty="0" smtClean="0"/>
              <a:t>The </a:t>
            </a:r>
            <a:r>
              <a:rPr lang="en-US" sz="900" dirty="0" err="1" smtClean="0"/>
              <a:t>Git</a:t>
            </a:r>
            <a:r>
              <a:rPr lang="en-US" sz="900" dirty="0" smtClean="0"/>
              <a:t> version control system</a:t>
            </a:r>
            <a:endParaRPr lang="en-US" sz="900" dirty="0"/>
          </a:p>
          <a:p>
            <a:pPr lvl="0"/>
            <a:r>
              <a:rPr lang="en-US" sz="900" dirty="0" smtClean="0"/>
              <a:t>Installing </a:t>
            </a:r>
            <a:r>
              <a:rPr lang="en-US" sz="900" dirty="0" err="1" smtClean="0"/>
              <a:t>Git</a:t>
            </a:r>
            <a:endParaRPr lang="en-US" sz="900" dirty="0"/>
          </a:p>
          <a:p>
            <a:pPr lvl="0"/>
            <a:r>
              <a:rPr lang="en-US" sz="900" dirty="0" smtClean="0"/>
              <a:t>Using </a:t>
            </a:r>
            <a:r>
              <a:rPr lang="en-US" sz="900" dirty="0" err="1" smtClean="0"/>
              <a:t>Git</a:t>
            </a:r>
            <a:endParaRPr lang="en-US" sz="900" dirty="0"/>
          </a:p>
          <a:p>
            <a:pPr lvl="0"/>
            <a:r>
              <a:rPr lang="en-US" sz="900" dirty="0" smtClean="0"/>
              <a:t>Introduction to </a:t>
            </a:r>
            <a:r>
              <a:rPr lang="en-US" sz="900" dirty="0" err="1" smtClean="0"/>
              <a:t>Github</a:t>
            </a:r>
            <a:endParaRPr lang="en-US" sz="900" dirty="0" smtClean="0"/>
          </a:p>
          <a:p>
            <a:pPr lvl="0"/>
            <a:r>
              <a:rPr lang="en-US" sz="900" dirty="0" smtClean="0"/>
              <a:t>Using </a:t>
            </a:r>
            <a:r>
              <a:rPr lang="en-US" sz="900" dirty="0" err="1" smtClean="0"/>
              <a:t>Github</a:t>
            </a:r>
            <a:endParaRPr lang="en-US" sz="900" dirty="0" smtClean="0"/>
          </a:p>
          <a:p>
            <a:pPr lvl="0"/>
            <a:r>
              <a:rPr lang="en-US" sz="900" dirty="0" smtClean="0"/>
              <a:t>Class Exercise: Signing up for a </a:t>
            </a:r>
            <a:r>
              <a:rPr lang="en-US" sz="900" dirty="0" err="1" smtClean="0"/>
              <a:t>Github</a:t>
            </a:r>
            <a:r>
              <a:rPr lang="en-US" sz="900" dirty="0" smtClean="0"/>
              <a:t> account</a:t>
            </a:r>
          </a:p>
          <a:p>
            <a:pPr marL="0" indent="0">
              <a:buNone/>
            </a:pPr>
            <a:r>
              <a:rPr lang="en-US" sz="1050" b="1" dirty="0"/>
              <a:t>Lesson </a:t>
            </a:r>
            <a:r>
              <a:rPr lang="en-US" sz="1050" b="1" dirty="0" smtClean="0"/>
              <a:t>11:18Apr23 </a:t>
            </a:r>
            <a:r>
              <a:rPr lang="en-US" sz="1050" b="1" dirty="0"/>
              <a:t>– Using VSC</a:t>
            </a:r>
            <a:endParaRPr lang="en-US" sz="1050" dirty="0"/>
          </a:p>
          <a:p>
            <a:pPr lvl="0"/>
            <a:r>
              <a:rPr lang="en-US" sz="900" dirty="0"/>
              <a:t>VSC plugin review</a:t>
            </a:r>
          </a:p>
          <a:p>
            <a:pPr lvl="0"/>
            <a:r>
              <a:rPr lang="en-US" sz="900" dirty="0"/>
              <a:t>Using VSC with Arduino</a:t>
            </a:r>
          </a:p>
          <a:p>
            <a:pPr lvl="0"/>
            <a:r>
              <a:rPr lang="en-US" sz="900" dirty="0" smtClean="0"/>
              <a:t>Using VSC with </a:t>
            </a:r>
            <a:r>
              <a:rPr lang="en-US" sz="900" dirty="0" err="1" smtClean="0"/>
              <a:t>Git</a:t>
            </a:r>
            <a:endParaRPr lang="en-US" sz="700" dirty="0"/>
          </a:p>
        </p:txBody>
      </p:sp>
    </p:spTree>
    <p:extLst>
      <p:ext uri="{BB962C8B-B14F-4D97-AF65-F5344CB8AC3E}">
        <p14:creationId xmlns:p14="http://schemas.microsoft.com/office/powerpoint/2010/main" val="3835743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Arrow Connector 48"/>
          <p:cNvCxnSpPr/>
          <p:nvPr/>
        </p:nvCxnSpPr>
        <p:spPr>
          <a:xfrm>
            <a:off x="4572000" y="3581400"/>
            <a:ext cx="0" cy="838200"/>
          </a:xfrm>
          <a:prstGeom prst="straightConnector1">
            <a:avLst/>
          </a:prstGeom>
          <a:ln w="38100">
            <a:solidFill>
              <a:srgbClr val="00FFFF"/>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flipV="1">
            <a:off x="3547614" y="2689993"/>
            <a:ext cx="948186" cy="258471"/>
          </a:xfrm>
          <a:prstGeom prst="straightConnector1">
            <a:avLst/>
          </a:prstGeom>
          <a:ln w="38100">
            <a:solidFill>
              <a:srgbClr val="00FFFF"/>
            </a:solidFill>
            <a:tailEnd type="arrow"/>
          </a:ln>
        </p:spPr>
        <p:style>
          <a:lnRef idx="1">
            <a:schemeClr val="accent1"/>
          </a:lnRef>
          <a:fillRef idx="0">
            <a:schemeClr val="accent1"/>
          </a:fillRef>
          <a:effectRef idx="0">
            <a:schemeClr val="accent1"/>
          </a:effectRef>
          <a:fontRef idx="minor">
            <a:schemeClr val="tx1"/>
          </a:fontRef>
        </p:style>
      </p:cxnSp>
      <p:cxnSp>
        <p:nvCxnSpPr>
          <p:cNvPr id="9" name="Elbow Connector 8"/>
          <p:cNvCxnSpPr/>
          <p:nvPr/>
        </p:nvCxnSpPr>
        <p:spPr>
          <a:xfrm rot="10800000" flipV="1">
            <a:off x="3505200" y="3230601"/>
            <a:ext cx="1143000" cy="1135318"/>
          </a:xfrm>
          <a:prstGeom prst="bentConnector3">
            <a:avLst>
              <a:gd name="adj1" fmla="val 50000"/>
            </a:avLst>
          </a:prstGeom>
          <a:ln w="38100">
            <a:solidFill>
              <a:srgbClr val="00FFFF"/>
            </a:solidFill>
            <a:tailEnd type="arrow"/>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57200" y="46038"/>
            <a:ext cx="8229600" cy="411162"/>
          </a:xfrm>
        </p:spPr>
        <p:txBody>
          <a:bodyPr/>
          <a:lstStyle/>
          <a:p>
            <a:r>
              <a:rPr lang="en-US" sz="2800" dirty="0" smtClean="0"/>
              <a:t>Flash Drive Contents Reminder</a:t>
            </a:r>
            <a:endParaRPr lang="en-US" sz="2800" dirty="0"/>
          </a:p>
        </p:txBody>
      </p:sp>
      <p:sp>
        <p:nvSpPr>
          <p:cNvPr id="5" name="TextBox 4"/>
          <p:cNvSpPr txBox="1"/>
          <p:nvPr/>
        </p:nvSpPr>
        <p:spPr>
          <a:xfrm>
            <a:off x="76200" y="457200"/>
            <a:ext cx="4572000" cy="1969770"/>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When I update parts of your flash drives, you can either </a:t>
            </a:r>
            <a:r>
              <a:rPr lang="en-US" sz="1400" i="1" dirty="0" smtClean="0">
                <a:solidFill>
                  <a:schemeClr val="bg1"/>
                </a:solidFill>
                <a:latin typeface="Arial" panose="020B0604020202020204" pitchFamily="34" charset="0"/>
                <a:cs typeface="Arial" panose="020B0604020202020204" pitchFamily="34" charset="0"/>
              </a:rPr>
              <a:t>recopy the entire section</a:t>
            </a:r>
            <a:r>
              <a:rPr lang="en-US" sz="1400" dirty="0" smtClean="0">
                <a:solidFill>
                  <a:schemeClr val="bg1"/>
                </a:solidFill>
                <a:latin typeface="Arial" panose="020B0604020202020204" pitchFamily="34" charset="0"/>
                <a:cs typeface="Arial" panose="020B0604020202020204" pitchFamily="34" charset="0"/>
              </a:rPr>
              <a:t>, or </a:t>
            </a:r>
            <a:r>
              <a:rPr lang="en-US" sz="1400" i="1" dirty="0" smtClean="0">
                <a:solidFill>
                  <a:schemeClr val="bg1"/>
                </a:solidFill>
                <a:latin typeface="Arial" panose="020B0604020202020204" pitchFamily="34" charset="0"/>
                <a:cs typeface="Arial" panose="020B0604020202020204" pitchFamily="34" charset="0"/>
              </a:rPr>
              <a:t>just copy the updated part</a:t>
            </a:r>
            <a:r>
              <a:rPr lang="en-US" sz="1400" dirty="0" smtClean="0">
                <a:solidFill>
                  <a:schemeClr val="bg1"/>
                </a:solidFill>
                <a:latin typeface="Arial" panose="020B0604020202020204" pitchFamily="34" charset="0"/>
                <a:cs typeface="Arial" panose="020B0604020202020204" pitchFamily="34" charset="0"/>
              </a:rPr>
              <a:t>.</a:t>
            </a:r>
          </a:p>
          <a:p>
            <a:pPr marL="285750" indent="-285750">
              <a:spcBef>
                <a:spcPts val="600"/>
              </a:spcBef>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However, </a:t>
            </a:r>
            <a:r>
              <a:rPr lang="en-US" sz="1400" b="1" dirty="0" smtClean="0">
                <a:solidFill>
                  <a:schemeClr val="bg1"/>
                </a:solidFill>
                <a:latin typeface="Arial" panose="020B0604020202020204" pitchFamily="34" charset="0"/>
                <a:cs typeface="Arial" panose="020B0604020202020204" pitchFamily="34" charset="0"/>
              </a:rPr>
              <a:t>you will need to explicitly copy any new files so that they are locally accessible on your laptops</a:t>
            </a:r>
          </a:p>
          <a:p>
            <a:pPr marL="285750" indent="-285750">
              <a:spcBef>
                <a:spcPts val="600"/>
              </a:spcBef>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Copying just </a:t>
            </a:r>
            <a:r>
              <a:rPr lang="en-US" sz="1400" i="1" dirty="0" smtClean="0">
                <a:solidFill>
                  <a:schemeClr val="bg1"/>
                </a:solidFill>
                <a:latin typeface="Arial" panose="020B0604020202020204" pitchFamily="34" charset="0"/>
                <a:cs typeface="Arial" panose="020B0604020202020204" pitchFamily="34" charset="0"/>
              </a:rPr>
              <a:t>lesson</a:t>
            </a:r>
            <a:r>
              <a:rPr lang="en-US" sz="1400" dirty="0" smtClean="0">
                <a:solidFill>
                  <a:schemeClr val="bg1"/>
                </a:solidFill>
                <a:latin typeface="Arial" panose="020B0604020202020204" pitchFamily="34" charset="0"/>
                <a:cs typeface="Arial" panose="020B0604020202020204" pitchFamily="34" charset="0"/>
              </a:rPr>
              <a:t> files will– wait for it!– </a:t>
            </a:r>
            <a:r>
              <a:rPr lang="en-US" sz="1400" i="1" dirty="0" smtClean="0">
                <a:solidFill>
                  <a:schemeClr val="bg1"/>
                </a:solidFill>
                <a:latin typeface="Arial" panose="020B0604020202020204" pitchFamily="34" charset="0"/>
                <a:cs typeface="Arial" panose="020B0604020202020204" pitchFamily="34" charset="0"/>
              </a:rPr>
              <a:t>copy only the lesson files.</a:t>
            </a:r>
            <a:r>
              <a:rPr lang="en-US" sz="1400" i="1" dirty="0" smtClean="0">
                <a:solidFill>
                  <a:schemeClr val="bg1"/>
                </a:solidFill>
                <a:latin typeface="Arial" panose="020B0604020202020204" pitchFamily="34" charset="0"/>
                <a:cs typeface="Arial" panose="020B0604020202020204" pitchFamily="34" charset="0"/>
              </a:rPr>
              <a:t> </a:t>
            </a:r>
            <a:endParaRPr lang="en-US" sz="1400" i="1" dirty="0">
              <a:solidFill>
                <a:schemeClr val="bg1"/>
              </a:solidFill>
              <a:latin typeface="Arial" panose="020B0604020202020204" pitchFamily="34" charset="0"/>
              <a:cs typeface="Arial" panose="020B0604020202020204" pitchFamily="34" charset="0"/>
            </a:endParaRPr>
          </a:p>
        </p:txBody>
      </p:sp>
      <p:pic>
        <p:nvPicPr>
          <p:cNvPr id="1034"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8198" y="5555362"/>
            <a:ext cx="918002" cy="1207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itle 1"/>
          <p:cNvSpPr txBox="1">
            <a:spLocks/>
          </p:cNvSpPr>
          <p:nvPr/>
        </p:nvSpPr>
        <p:spPr>
          <a:xfrm>
            <a:off x="5010456" y="1805790"/>
            <a:ext cx="3148760" cy="411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2800" dirty="0" smtClean="0">
                <a:solidFill>
                  <a:srgbClr val="00FFFF"/>
                </a:solidFill>
              </a:rPr>
              <a:t>FLASH DRIVE</a:t>
            </a:r>
            <a:endParaRPr lang="en-US" sz="2800" dirty="0">
              <a:solidFill>
                <a:srgbClr val="00FFFF"/>
              </a:solidFill>
            </a:endParaRPr>
          </a:p>
        </p:txBody>
      </p:sp>
      <p:sp>
        <p:nvSpPr>
          <p:cNvPr id="17" name="TextBox 16"/>
          <p:cNvSpPr txBox="1"/>
          <p:nvPr/>
        </p:nvSpPr>
        <p:spPr>
          <a:xfrm>
            <a:off x="4267200" y="2209800"/>
            <a:ext cx="4572000" cy="1477328"/>
          </a:xfrm>
          <a:prstGeom prst="rect">
            <a:avLst/>
          </a:prstGeom>
          <a:solidFill>
            <a:srgbClr val="002060"/>
          </a:solidFill>
          <a:ln w="38100">
            <a:solidFill>
              <a:srgbClr val="00FFFF"/>
            </a:solidFill>
          </a:ln>
        </p:spPr>
        <p:txBody>
          <a:bodyPr wrap="square" rtlCol="0">
            <a:spAutoFit/>
          </a:bodyPr>
          <a:lstStyle/>
          <a:p>
            <a:pPr marL="285750" indent="-285750">
              <a:spcBef>
                <a:spcPts val="600"/>
              </a:spcBef>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Archive–</a:t>
            </a:r>
            <a:r>
              <a:rPr lang="en-US" sz="1400" dirty="0" err="1" smtClean="0">
                <a:solidFill>
                  <a:schemeClr val="bg1"/>
                </a:solidFill>
                <a:latin typeface="Arial" panose="020B0604020202020204" pitchFamily="34" charset="0"/>
                <a:cs typeface="Arial" panose="020B0604020202020204" pitchFamily="34" charset="0"/>
              </a:rPr>
              <a:t>BasicProgrammingWith</a:t>
            </a:r>
            <a:r>
              <a:rPr lang="en-US" sz="1400" dirty="0" smtClean="0">
                <a:solidFill>
                  <a:schemeClr val="bg1"/>
                </a:solidFill>
                <a:latin typeface="Arial" panose="020B0604020202020204" pitchFamily="34" charset="0"/>
                <a:cs typeface="Arial" panose="020B0604020202020204" pitchFamily="34" charset="0"/>
              </a:rPr>
              <a:t> Arduino-Fall2022</a:t>
            </a:r>
            <a:endParaRPr lang="en-US" sz="1400" i="1" dirty="0">
              <a:solidFill>
                <a:schemeClr val="bg1"/>
              </a:solidFill>
              <a:latin typeface="Arial" panose="020B0604020202020204" pitchFamily="34" charset="0"/>
              <a:cs typeface="Arial" panose="020B0604020202020204" pitchFamily="34" charset="0"/>
            </a:endParaRPr>
          </a:p>
          <a:p>
            <a:pPr marL="285750" indent="-285750">
              <a:spcBef>
                <a:spcPts val="600"/>
              </a:spcBef>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Archive-IntroductionToArduino-Spring2022</a:t>
            </a:r>
          </a:p>
          <a:p>
            <a:pPr marL="285750" indent="-285750">
              <a:spcBef>
                <a:spcPts val="600"/>
              </a:spcBef>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IntermediateProgramming</a:t>
            </a:r>
            <a:r>
              <a:rPr lang="en-US" sz="1400" dirty="0" smtClean="0">
                <a:solidFill>
                  <a:schemeClr val="bg1"/>
                </a:solidFill>
                <a:latin typeface="Arial" panose="020B0604020202020204" pitchFamily="34" charset="0"/>
                <a:cs typeface="Arial" panose="020B0604020202020204" pitchFamily="34" charset="0"/>
              </a:rPr>
              <a:t>-Software</a:t>
            </a:r>
          </a:p>
          <a:p>
            <a:pPr marL="285750" indent="-285750">
              <a:spcBef>
                <a:spcPts val="600"/>
              </a:spcBef>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IntermediateProgramming</a:t>
            </a:r>
            <a:r>
              <a:rPr lang="en-US" sz="1400" dirty="0" smtClean="0">
                <a:solidFill>
                  <a:schemeClr val="bg1"/>
                </a:solidFill>
                <a:latin typeface="Arial" panose="020B0604020202020204" pitchFamily="34" charset="0"/>
                <a:cs typeface="Arial" panose="020B0604020202020204" pitchFamily="34" charset="0"/>
              </a:rPr>
              <a:t>-Lessons</a:t>
            </a:r>
          </a:p>
          <a:p>
            <a:pPr marL="285750" indent="-285750">
              <a:spcBef>
                <a:spcPts val="600"/>
              </a:spcBef>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IntermediateProgramming</a:t>
            </a:r>
            <a:r>
              <a:rPr lang="en-US" sz="1400" dirty="0" smtClean="0">
                <a:solidFill>
                  <a:schemeClr val="bg1"/>
                </a:solidFill>
                <a:latin typeface="Arial" panose="020B0604020202020204" pitchFamily="34" charset="0"/>
                <a:cs typeface="Arial" panose="020B0604020202020204" pitchFamily="34" charset="0"/>
              </a:rPr>
              <a:t>-Documentation</a:t>
            </a:r>
          </a:p>
        </p:txBody>
      </p:sp>
      <p:sp>
        <p:nvSpPr>
          <p:cNvPr id="18" name="TextBox 17"/>
          <p:cNvSpPr txBox="1"/>
          <p:nvPr/>
        </p:nvSpPr>
        <p:spPr>
          <a:xfrm>
            <a:off x="304800" y="4495800"/>
            <a:ext cx="3429000" cy="892552"/>
          </a:xfrm>
          <a:prstGeom prst="rect">
            <a:avLst/>
          </a:prstGeom>
          <a:noFill/>
          <a:ln w="19050">
            <a:solidFill>
              <a:srgbClr val="00FFFF"/>
            </a:solidFill>
          </a:ln>
        </p:spPr>
        <p:txBody>
          <a:bodyPr wrap="square" rtlCol="0">
            <a:spAutoFit/>
          </a:bodyPr>
          <a:lstStyle/>
          <a:p>
            <a:pPr marL="285750" indent="-285750">
              <a:spcBef>
                <a:spcPts val="600"/>
              </a:spcBef>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IntermediateProgramming-Lesson1</a:t>
            </a:r>
            <a:endParaRPr lang="en-US" sz="1400" i="1" dirty="0">
              <a:solidFill>
                <a:schemeClr val="bg1"/>
              </a:solidFill>
              <a:latin typeface="Arial" panose="020B0604020202020204" pitchFamily="34" charset="0"/>
              <a:cs typeface="Arial" panose="020B0604020202020204" pitchFamily="34" charset="0"/>
            </a:endParaRPr>
          </a:p>
          <a:p>
            <a:pPr marL="285750" indent="-285750">
              <a:spcBef>
                <a:spcPts val="600"/>
              </a:spcBef>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IntermediateProgramming-Lesson2</a:t>
            </a:r>
          </a:p>
          <a:p>
            <a:pPr marL="285750" indent="-285750">
              <a:spcBef>
                <a:spcPts val="600"/>
              </a:spcBef>
              <a:buFont typeface="Arial" panose="020B0604020202020204" pitchFamily="34" charset="0"/>
              <a:buChar char="•"/>
            </a:pPr>
            <a:r>
              <a:rPr lang="en-US" sz="1400" dirty="0" smtClean="0">
                <a:solidFill>
                  <a:srgbClr val="FF0000"/>
                </a:solidFill>
                <a:latin typeface="Arial" panose="020B0604020202020204" pitchFamily="34" charset="0"/>
                <a:cs typeface="Arial" panose="020B0604020202020204" pitchFamily="34" charset="0"/>
              </a:rPr>
              <a:t>IntermediateProgramming-Lesson3</a:t>
            </a:r>
            <a:endParaRPr lang="en-US" sz="1400" i="1" dirty="0">
              <a:solidFill>
                <a:srgbClr val="FF0000"/>
              </a:solidFill>
              <a:latin typeface="Arial" panose="020B0604020202020204" pitchFamily="34" charset="0"/>
              <a:cs typeface="Arial" panose="020B0604020202020204" pitchFamily="34" charset="0"/>
            </a:endParaRPr>
          </a:p>
        </p:txBody>
      </p:sp>
      <p:sp>
        <p:nvSpPr>
          <p:cNvPr id="19" name="TextBox 18"/>
          <p:cNvSpPr txBox="1"/>
          <p:nvPr/>
        </p:nvSpPr>
        <p:spPr>
          <a:xfrm>
            <a:off x="304800" y="2819400"/>
            <a:ext cx="3429000" cy="1384995"/>
          </a:xfrm>
          <a:prstGeom prst="rect">
            <a:avLst/>
          </a:prstGeom>
          <a:noFill/>
          <a:ln w="19050">
            <a:solidFill>
              <a:srgbClr val="00FFFF"/>
            </a:solidFill>
          </a:ln>
        </p:spPr>
        <p:txBody>
          <a:bodyPr wrap="square" rtlCol="0">
            <a:spAutoFit/>
          </a:bodyPr>
          <a:lstStyle/>
          <a:p>
            <a:pPr marL="285750" indent="-285750">
              <a:spcBef>
                <a:spcPts val="600"/>
              </a:spcBef>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Kubuntu</a:t>
            </a:r>
            <a:endParaRPr lang="en-US" sz="1400" dirty="0" smtClean="0">
              <a:solidFill>
                <a:schemeClr val="bg1"/>
              </a:solidFill>
              <a:latin typeface="Arial" panose="020B0604020202020204" pitchFamily="34" charset="0"/>
              <a:cs typeface="Arial" panose="020B0604020202020204" pitchFamily="34" charset="0"/>
            </a:endParaRPr>
          </a:p>
          <a:p>
            <a:pPr marL="742950" lvl="1" indent="-285750">
              <a:spcBef>
                <a:spcPts val="600"/>
              </a:spcBef>
              <a:buFont typeface="Arial" panose="020B0604020202020204" pitchFamily="34" charset="0"/>
              <a:buChar char="•"/>
            </a:pPr>
            <a:r>
              <a:rPr lang="en-US" sz="1100" i="1" dirty="0">
                <a:solidFill>
                  <a:schemeClr val="bg1"/>
                </a:solidFill>
                <a:latin typeface="Arial" panose="020B0604020202020204" pitchFamily="34" charset="0"/>
                <a:cs typeface="Arial" panose="020B0604020202020204" pitchFamily="34" charset="0"/>
              </a:rPr>
              <a:t>code_1.75.0-1675266613_amd64.deb</a:t>
            </a:r>
            <a:endParaRPr lang="en-US" sz="1100" i="1" dirty="0">
              <a:solidFill>
                <a:schemeClr val="bg1"/>
              </a:solidFill>
              <a:latin typeface="Arial" panose="020B0604020202020204" pitchFamily="34" charset="0"/>
              <a:cs typeface="Arial" panose="020B0604020202020204" pitchFamily="34" charset="0"/>
            </a:endParaRPr>
          </a:p>
          <a:p>
            <a:pPr marL="285750" indent="-285750">
              <a:spcBef>
                <a:spcPts val="600"/>
              </a:spcBef>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Windows</a:t>
            </a:r>
          </a:p>
          <a:p>
            <a:pPr marL="742950" lvl="2" indent="-285750">
              <a:spcBef>
                <a:spcPts val="600"/>
              </a:spcBef>
              <a:buFont typeface="Arial" panose="020B0604020202020204" pitchFamily="34" charset="0"/>
              <a:buChar char="•"/>
            </a:pPr>
            <a:r>
              <a:rPr lang="en-US" sz="1100" i="1" dirty="0" smtClean="0">
                <a:solidFill>
                  <a:schemeClr val="bg1"/>
                </a:solidFill>
                <a:latin typeface="Arial" panose="020B0604020202020204" pitchFamily="34" charset="0"/>
                <a:cs typeface="Arial" panose="020B0604020202020204" pitchFamily="34" charset="0"/>
              </a:rPr>
              <a:t>VSCodeSetup-x64-1.75.0.exe</a:t>
            </a:r>
            <a:endParaRPr lang="en-US" sz="1100" i="1" dirty="0">
              <a:solidFill>
                <a:schemeClr val="bg1"/>
              </a:solidFill>
              <a:latin typeface="Arial" panose="020B0604020202020204" pitchFamily="34" charset="0"/>
              <a:cs typeface="Arial" panose="020B0604020202020204" pitchFamily="34" charset="0"/>
            </a:endParaRPr>
          </a:p>
          <a:p>
            <a:pPr marL="742950" lvl="1" indent="-285750">
              <a:spcBef>
                <a:spcPts val="600"/>
              </a:spcBef>
              <a:buFont typeface="Arial" panose="020B0604020202020204" pitchFamily="34" charset="0"/>
              <a:buChar char="•"/>
            </a:pPr>
            <a:r>
              <a:rPr lang="en-US" sz="1100" i="1" dirty="0">
                <a:solidFill>
                  <a:schemeClr val="bg1"/>
                </a:solidFill>
                <a:latin typeface="Arial" panose="020B0604020202020204" pitchFamily="34" charset="0"/>
                <a:cs typeface="Arial" panose="020B0604020202020204" pitchFamily="34" charset="0"/>
              </a:rPr>
              <a:t>VSCodeUserSetup-x64-1.75.0</a:t>
            </a:r>
            <a:endParaRPr lang="en-US" sz="1100" i="1" dirty="0" smtClean="0">
              <a:solidFill>
                <a:schemeClr val="bg1"/>
              </a:solidFill>
              <a:latin typeface="Arial" panose="020B0604020202020204" pitchFamily="34" charset="0"/>
              <a:cs typeface="Arial" panose="020B0604020202020204" pitchFamily="34" charset="0"/>
            </a:endParaRPr>
          </a:p>
        </p:txBody>
      </p:sp>
      <p:sp>
        <p:nvSpPr>
          <p:cNvPr id="20" name="TextBox 19"/>
          <p:cNvSpPr txBox="1"/>
          <p:nvPr/>
        </p:nvSpPr>
        <p:spPr>
          <a:xfrm>
            <a:off x="4267200" y="4447386"/>
            <a:ext cx="4572000" cy="2354491"/>
          </a:xfrm>
          <a:prstGeom prst="rect">
            <a:avLst/>
          </a:prstGeom>
          <a:noFill/>
          <a:ln w="19050">
            <a:solidFill>
              <a:srgbClr val="00FFFF"/>
            </a:solidFill>
          </a:ln>
        </p:spPr>
        <p:txBody>
          <a:bodyPr wrap="square" rtlCol="0">
            <a:spAutoFit/>
          </a:bodyPr>
          <a:lstStyle/>
          <a:p>
            <a:pPr marL="285750" indent="-285750">
              <a:spcBef>
                <a:spcPts val="600"/>
              </a:spcBef>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ArduinoReference</a:t>
            </a:r>
            <a:endParaRPr lang="en-US" sz="1400" dirty="0" smtClean="0">
              <a:solidFill>
                <a:schemeClr val="bg1"/>
              </a:solidFill>
              <a:latin typeface="Arial" panose="020B0604020202020204" pitchFamily="34" charset="0"/>
              <a:cs typeface="Arial" panose="020B0604020202020204" pitchFamily="34" charset="0"/>
            </a:endParaRPr>
          </a:p>
          <a:p>
            <a:pPr marL="742950" lvl="1" indent="-285750">
              <a:spcBef>
                <a:spcPts val="600"/>
              </a:spcBef>
              <a:buFont typeface="Arial" panose="020B0604020202020204" pitchFamily="34" charset="0"/>
              <a:buChar char="•"/>
            </a:pPr>
            <a:r>
              <a:rPr lang="en-US" sz="1100" b="1" i="1" dirty="0">
                <a:solidFill>
                  <a:srgbClr val="FF0000"/>
                </a:solidFill>
                <a:latin typeface="Arial" panose="020B0604020202020204" pitchFamily="34" charset="0"/>
                <a:cs typeface="Arial" panose="020B0604020202020204" pitchFamily="34" charset="0"/>
              </a:rPr>
              <a:t>Beginning C for Arduino, 2nd Edition</a:t>
            </a:r>
            <a:endParaRPr lang="en-US" sz="1400" b="1" i="1" dirty="0">
              <a:solidFill>
                <a:srgbClr val="FF0000"/>
              </a:solidFill>
              <a:latin typeface="Arial" panose="020B0604020202020204" pitchFamily="34" charset="0"/>
              <a:cs typeface="Arial" panose="020B0604020202020204" pitchFamily="34" charset="0"/>
            </a:endParaRPr>
          </a:p>
          <a:p>
            <a:pPr marL="285750" indent="-285750">
              <a:spcBef>
                <a:spcPts val="600"/>
              </a:spcBef>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BoardsGuides</a:t>
            </a:r>
            <a:endParaRPr lang="en-US" sz="1400" dirty="0" smtClean="0">
              <a:solidFill>
                <a:schemeClr val="bg1"/>
              </a:solidFill>
              <a:latin typeface="Arial" panose="020B0604020202020204" pitchFamily="34" charset="0"/>
              <a:cs typeface="Arial" panose="020B0604020202020204" pitchFamily="34" charset="0"/>
            </a:endParaRPr>
          </a:p>
          <a:p>
            <a:pPr marL="285750" indent="-285750">
              <a:spcBef>
                <a:spcPts val="600"/>
              </a:spcBef>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D1 Mini Reference</a:t>
            </a:r>
          </a:p>
          <a:p>
            <a:pPr marL="285750" indent="-285750">
              <a:spcBef>
                <a:spcPts val="600"/>
              </a:spcBef>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ElectronicsReference</a:t>
            </a:r>
            <a:endParaRPr lang="en-US" sz="1400" dirty="0" smtClean="0">
              <a:solidFill>
                <a:schemeClr val="bg1"/>
              </a:solidFill>
              <a:latin typeface="Arial" panose="020B0604020202020204" pitchFamily="34" charset="0"/>
              <a:cs typeface="Arial" panose="020B0604020202020204" pitchFamily="34" charset="0"/>
            </a:endParaRPr>
          </a:p>
          <a:p>
            <a:pPr marL="285750" indent="-285750">
              <a:spcBef>
                <a:spcPts val="600"/>
              </a:spcBef>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IoT</a:t>
            </a:r>
            <a:r>
              <a:rPr lang="en-US" sz="1400" dirty="0" smtClean="0">
                <a:solidFill>
                  <a:schemeClr val="bg1"/>
                </a:solidFill>
                <a:latin typeface="Arial" panose="020B0604020202020204" pitchFamily="34" charset="0"/>
                <a:cs typeface="Arial" panose="020B0604020202020204" pitchFamily="34" charset="0"/>
              </a:rPr>
              <a:t> Reference</a:t>
            </a:r>
          </a:p>
          <a:p>
            <a:pPr marL="285750" indent="-285750">
              <a:spcBef>
                <a:spcPts val="600"/>
              </a:spcBef>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LED Matrix Display Architecture</a:t>
            </a:r>
          </a:p>
          <a:p>
            <a:pPr marL="285750" indent="-285750">
              <a:spcBef>
                <a:spcPts val="600"/>
              </a:spcBef>
              <a:buFont typeface="Arial" panose="020B0604020202020204" pitchFamily="34" charset="0"/>
              <a:buChar char="•"/>
            </a:pPr>
            <a:r>
              <a:rPr lang="en-US" sz="1400" dirty="0" err="1" smtClean="0">
                <a:solidFill>
                  <a:srgbClr val="FF0000"/>
                </a:solidFill>
                <a:latin typeface="Arial" panose="020B0604020202020204" pitchFamily="34" charset="0"/>
                <a:cs typeface="Arial" panose="020B0604020202020204" pitchFamily="34" charset="0"/>
              </a:rPr>
              <a:t>HackSpace</a:t>
            </a:r>
            <a:r>
              <a:rPr lang="en-US" sz="1400" dirty="0" smtClean="0">
                <a:solidFill>
                  <a:srgbClr val="FF0000"/>
                </a:solidFill>
                <a:latin typeface="Arial" panose="020B0604020202020204" pitchFamily="34" charset="0"/>
                <a:cs typeface="Arial" panose="020B0604020202020204" pitchFamily="34" charset="0"/>
              </a:rPr>
              <a:t> Magazine</a:t>
            </a:r>
          </a:p>
        </p:txBody>
      </p:sp>
      <p:sp>
        <p:nvSpPr>
          <p:cNvPr id="21" name="Title 1"/>
          <p:cNvSpPr txBox="1">
            <a:spLocks/>
          </p:cNvSpPr>
          <p:nvPr/>
        </p:nvSpPr>
        <p:spPr>
          <a:xfrm>
            <a:off x="76200" y="2480096"/>
            <a:ext cx="3810000" cy="411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1200" dirty="0" err="1" smtClean="0">
                <a:solidFill>
                  <a:srgbClr val="00FFFF"/>
                </a:solidFill>
              </a:rPr>
              <a:t>IntermediateProgramming</a:t>
            </a:r>
            <a:r>
              <a:rPr lang="en-US" sz="1200" dirty="0" smtClean="0">
                <a:solidFill>
                  <a:srgbClr val="00FFFF"/>
                </a:solidFill>
              </a:rPr>
              <a:t>-Software</a:t>
            </a:r>
            <a:endParaRPr lang="en-US" sz="1200" dirty="0">
              <a:solidFill>
                <a:srgbClr val="00FFFF"/>
              </a:solidFill>
            </a:endParaRPr>
          </a:p>
        </p:txBody>
      </p:sp>
      <p:sp>
        <p:nvSpPr>
          <p:cNvPr id="22" name="Title 1"/>
          <p:cNvSpPr txBox="1">
            <a:spLocks/>
          </p:cNvSpPr>
          <p:nvPr/>
        </p:nvSpPr>
        <p:spPr>
          <a:xfrm>
            <a:off x="76200" y="4225504"/>
            <a:ext cx="3810000" cy="28083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1200" dirty="0" err="1" smtClean="0">
                <a:solidFill>
                  <a:srgbClr val="00FFFF"/>
                </a:solidFill>
              </a:rPr>
              <a:t>IntermediateProgramming</a:t>
            </a:r>
            <a:r>
              <a:rPr lang="en-US" sz="1200" dirty="0" smtClean="0">
                <a:solidFill>
                  <a:srgbClr val="00FFFF"/>
                </a:solidFill>
              </a:rPr>
              <a:t>-Lessons</a:t>
            </a:r>
            <a:endParaRPr lang="en-US" sz="1200" dirty="0">
              <a:solidFill>
                <a:srgbClr val="00FFFF"/>
              </a:solidFill>
            </a:endParaRPr>
          </a:p>
        </p:txBody>
      </p:sp>
      <p:sp>
        <p:nvSpPr>
          <p:cNvPr id="24" name="Title 1"/>
          <p:cNvSpPr txBox="1">
            <a:spLocks/>
          </p:cNvSpPr>
          <p:nvPr/>
        </p:nvSpPr>
        <p:spPr>
          <a:xfrm>
            <a:off x="4679836" y="4166556"/>
            <a:ext cx="3810000" cy="28083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1200" dirty="0" err="1" smtClean="0">
                <a:solidFill>
                  <a:srgbClr val="00FFFF"/>
                </a:solidFill>
              </a:rPr>
              <a:t>IntermediateProgramming</a:t>
            </a:r>
            <a:r>
              <a:rPr lang="en-US" sz="1200" dirty="0" smtClean="0">
                <a:solidFill>
                  <a:srgbClr val="00FFFF"/>
                </a:solidFill>
              </a:rPr>
              <a:t>-Documentation</a:t>
            </a:r>
            <a:endParaRPr lang="en-US" sz="1200" dirty="0">
              <a:solidFill>
                <a:srgbClr val="00FFFF"/>
              </a:solidFill>
            </a:endParaRPr>
          </a:p>
        </p:txBody>
      </p:sp>
      <p:cxnSp>
        <p:nvCxnSpPr>
          <p:cNvPr id="4" name="Straight Arrow Connector 3"/>
          <p:cNvCxnSpPr/>
          <p:nvPr/>
        </p:nvCxnSpPr>
        <p:spPr>
          <a:xfrm flipH="1">
            <a:off x="3886200" y="6577644"/>
            <a:ext cx="381000" cy="0"/>
          </a:xfrm>
          <a:prstGeom prst="straightConnector1">
            <a:avLst/>
          </a:prstGeom>
          <a:ln w="38100">
            <a:solidFill>
              <a:srgbClr val="00FFFF"/>
            </a:solidFill>
            <a:tailEnd type="arrow"/>
          </a:ln>
        </p:spPr>
        <p:style>
          <a:lnRef idx="1">
            <a:schemeClr val="accent1"/>
          </a:lnRef>
          <a:fillRef idx="0">
            <a:schemeClr val="accent1"/>
          </a:fillRef>
          <a:effectRef idx="0">
            <a:schemeClr val="accent1"/>
          </a:effectRef>
          <a:fontRef idx="minor">
            <a:schemeClr val="tx1"/>
          </a:fontRef>
        </p:style>
      </p:cxnSp>
      <p:sp>
        <p:nvSpPr>
          <p:cNvPr id="52" name="Title 1"/>
          <p:cNvSpPr txBox="1">
            <a:spLocks/>
          </p:cNvSpPr>
          <p:nvPr/>
        </p:nvSpPr>
        <p:spPr>
          <a:xfrm>
            <a:off x="76200" y="5555361"/>
            <a:ext cx="1524000" cy="120717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pPr algn="r"/>
            <a:r>
              <a:rPr lang="en-US" sz="1600" dirty="0" smtClean="0">
                <a:solidFill>
                  <a:srgbClr val="FFFF00"/>
                </a:solidFill>
              </a:rPr>
              <a:t>Can’t do reading homework without the files!</a:t>
            </a:r>
            <a:endParaRPr lang="en-US" sz="1600" dirty="0">
              <a:solidFill>
                <a:srgbClr val="FFFF00"/>
              </a:solidFill>
            </a:endParaRPr>
          </a:p>
        </p:txBody>
      </p:sp>
      <p:sp>
        <p:nvSpPr>
          <p:cNvPr id="54" name="Title 1"/>
          <p:cNvSpPr txBox="1">
            <a:spLocks/>
          </p:cNvSpPr>
          <p:nvPr/>
        </p:nvSpPr>
        <p:spPr>
          <a:xfrm>
            <a:off x="4876800" y="457200"/>
            <a:ext cx="3810000" cy="120717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pPr algn="l"/>
            <a:r>
              <a:rPr lang="en-US" sz="2000" dirty="0" smtClean="0">
                <a:solidFill>
                  <a:srgbClr val="FFFF00"/>
                </a:solidFill>
              </a:rPr>
              <a:t>Make certain you have copied everything in </a:t>
            </a:r>
            <a:r>
              <a:rPr lang="en-US" sz="2000" dirty="0" smtClean="0">
                <a:solidFill>
                  <a:srgbClr val="FF0000"/>
                </a:solidFill>
              </a:rPr>
              <a:t>RED</a:t>
            </a:r>
            <a:r>
              <a:rPr lang="en-US" sz="2000" dirty="0" smtClean="0">
                <a:solidFill>
                  <a:srgbClr val="FFFF00"/>
                </a:solidFill>
              </a:rPr>
              <a:t>!</a:t>
            </a:r>
            <a:br>
              <a:rPr lang="en-US" sz="2000" dirty="0" smtClean="0">
                <a:solidFill>
                  <a:srgbClr val="FFFF00"/>
                </a:solidFill>
              </a:rPr>
            </a:br>
            <a:r>
              <a:rPr lang="en-US" sz="1400" i="1" dirty="0" smtClean="0">
                <a:solidFill>
                  <a:srgbClr val="FFFF00"/>
                </a:solidFill>
              </a:rPr>
              <a:t>You should already have previously copied </a:t>
            </a:r>
            <a:r>
              <a:rPr lang="en-US" sz="1400" i="1" u="sng" dirty="0" smtClean="0">
                <a:solidFill>
                  <a:srgbClr val="FFFF00"/>
                </a:solidFill>
              </a:rPr>
              <a:t>everything else</a:t>
            </a:r>
            <a:r>
              <a:rPr lang="en-US" sz="1400" i="1" dirty="0" smtClean="0">
                <a:solidFill>
                  <a:srgbClr val="FFFF00"/>
                </a:solidFill>
              </a:rPr>
              <a:t>!</a:t>
            </a:r>
            <a:endParaRPr lang="en-US" sz="2000" i="1" dirty="0">
              <a:solidFill>
                <a:srgbClr val="FFFF00"/>
              </a:solidFill>
            </a:endParaRPr>
          </a:p>
        </p:txBody>
      </p:sp>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5000" y="5555362"/>
            <a:ext cx="832492" cy="1207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8" name="Straight Arrow Connector 57"/>
          <p:cNvCxnSpPr/>
          <p:nvPr/>
        </p:nvCxnSpPr>
        <p:spPr>
          <a:xfrm flipH="1">
            <a:off x="2737492" y="4876800"/>
            <a:ext cx="1910708" cy="747831"/>
          </a:xfrm>
          <a:prstGeom prst="straightConnector1">
            <a:avLst/>
          </a:prstGeom>
          <a:ln w="38100">
            <a:solidFill>
              <a:srgbClr val="00FFF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68096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Lesson </a:t>
            </a:r>
            <a:r>
              <a:rPr lang="en-US" sz="2400" dirty="0" smtClean="0"/>
              <a:t>3 </a:t>
            </a:r>
            <a:r>
              <a:rPr lang="en-US" sz="2400" dirty="0" smtClean="0"/>
              <a:t>– </a:t>
            </a:r>
            <a:r>
              <a:rPr lang="en-US" sz="2400" dirty="0" err="1" smtClean="0"/>
              <a:t>MD_Parola</a:t>
            </a:r>
            <a:r>
              <a:rPr lang="en-US" sz="2400" dirty="0" smtClean="0"/>
              <a:t> Font Usage Review</a:t>
            </a:r>
            <a:endParaRPr lang="en-US" sz="2400" dirty="0"/>
          </a:p>
        </p:txBody>
      </p:sp>
      <p:sp>
        <p:nvSpPr>
          <p:cNvPr id="3" name="Content Placeholder 2"/>
          <p:cNvSpPr>
            <a:spLocks noGrp="1"/>
          </p:cNvSpPr>
          <p:nvPr>
            <p:ph idx="1"/>
          </p:nvPr>
        </p:nvSpPr>
        <p:spPr>
          <a:xfrm>
            <a:off x="457200" y="1219200"/>
            <a:ext cx="8229600" cy="5410200"/>
          </a:xfrm>
        </p:spPr>
        <p:txBody>
          <a:bodyPr>
            <a:noAutofit/>
          </a:bodyPr>
          <a:lstStyle/>
          <a:p>
            <a:pPr marL="0" indent="0">
              <a:buNone/>
            </a:pPr>
            <a:r>
              <a:rPr lang="en-US" sz="2000" b="1" dirty="0" smtClean="0"/>
              <a:t>Part A</a:t>
            </a:r>
          </a:p>
          <a:p>
            <a:r>
              <a:rPr lang="en-US" sz="2000" dirty="0" err="1" smtClean="0"/>
              <a:t>Sprintf</a:t>
            </a:r>
            <a:r>
              <a:rPr lang="en-US" sz="2000" dirty="0" smtClean="0"/>
              <a:t> review</a:t>
            </a:r>
          </a:p>
          <a:p>
            <a:r>
              <a:rPr lang="en-US" sz="2000" dirty="0" smtClean="0"/>
              <a:t>Bitmap fonts review</a:t>
            </a:r>
          </a:p>
          <a:p>
            <a:r>
              <a:rPr lang="en-US" sz="2000" dirty="0" err="1" smtClean="0"/>
              <a:t>MD_Parola</a:t>
            </a:r>
            <a:r>
              <a:rPr lang="en-US" sz="2000" dirty="0" smtClean="0"/>
              <a:t> font usage review</a:t>
            </a:r>
            <a:endParaRPr lang="en-US" sz="2000" dirty="0" smtClean="0"/>
          </a:p>
          <a:p>
            <a:pPr marL="0" indent="0">
              <a:buNone/>
            </a:pPr>
            <a:r>
              <a:rPr lang="en-US" sz="2000" b="1" dirty="0" smtClean="0"/>
              <a:t>Part B</a:t>
            </a:r>
          </a:p>
          <a:p>
            <a:pPr lvl="0"/>
            <a:r>
              <a:rPr lang="en-US" sz="2000" dirty="0"/>
              <a:t>The </a:t>
            </a:r>
            <a:r>
              <a:rPr lang="en-US" sz="2000" dirty="0" err="1"/>
              <a:t>MD_Parola</a:t>
            </a:r>
            <a:r>
              <a:rPr lang="en-US" sz="2000" dirty="0"/>
              <a:t> font format</a:t>
            </a:r>
          </a:p>
          <a:p>
            <a:pPr lvl="0"/>
            <a:r>
              <a:rPr lang="en-US" sz="2000" dirty="0"/>
              <a:t>Designing your own fonts</a:t>
            </a:r>
          </a:p>
          <a:p>
            <a:pPr lvl="0"/>
            <a:r>
              <a:rPr lang="en-US" sz="2000" dirty="0"/>
              <a:t>Declaring your own fonts</a:t>
            </a:r>
          </a:p>
          <a:p>
            <a:pPr lvl="0"/>
            <a:r>
              <a:rPr lang="en-US" sz="2000" dirty="0"/>
              <a:t>Using your own fonts with </a:t>
            </a:r>
            <a:r>
              <a:rPr lang="en-US" sz="2000" dirty="0" err="1" smtClean="0"/>
              <a:t>MD_Parola</a:t>
            </a:r>
            <a:endParaRPr lang="en-US" sz="2400" b="1" dirty="0"/>
          </a:p>
        </p:txBody>
      </p:sp>
    </p:spTree>
    <p:extLst>
      <p:ext uri="{BB962C8B-B14F-4D97-AF65-F5344CB8AC3E}">
        <p14:creationId xmlns:p14="http://schemas.microsoft.com/office/powerpoint/2010/main" val="36803407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11162"/>
          </a:xfrm>
        </p:spPr>
        <p:txBody>
          <a:bodyPr/>
          <a:lstStyle/>
          <a:p>
            <a:r>
              <a:rPr lang="en-US" b="1" dirty="0" err="1">
                <a:latin typeface="Consolas" panose="020B0609020204030204" pitchFamily="49" charset="0"/>
                <a:cs typeface="Consolas" panose="020B0609020204030204" pitchFamily="49" charset="0"/>
              </a:rPr>
              <a:t>s</a:t>
            </a:r>
            <a:r>
              <a:rPr lang="en-US" b="1" dirty="0" err="1" smtClean="0">
                <a:latin typeface="Consolas" panose="020B0609020204030204" pitchFamily="49" charset="0"/>
                <a:cs typeface="Consolas" panose="020B0609020204030204" pitchFamily="49" charset="0"/>
              </a:rPr>
              <a:t>printf</a:t>
            </a:r>
            <a:r>
              <a:rPr lang="en-US" b="1" dirty="0" smtClean="0">
                <a:latin typeface="Consolas" panose="020B0609020204030204" pitchFamily="49" charset="0"/>
                <a:cs typeface="Consolas" panose="020B0609020204030204" pitchFamily="49" charset="0"/>
              </a:rPr>
              <a:t>()</a:t>
            </a:r>
            <a:r>
              <a:rPr lang="en-US" dirty="0" smtClean="0"/>
              <a:t> </a:t>
            </a:r>
            <a:r>
              <a:rPr lang="en-US" dirty="0" smtClean="0"/>
              <a:t>Review</a:t>
            </a:r>
            <a:endParaRPr lang="en-US" dirty="0"/>
          </a:p>
        </p:txBody>
      </p:sp>
      <p:sp>
        <p:nvSpPr>
          <p:cNvPr id="4" name="AutoShape 2" descr="Types of Sound Waves | theDAWstudio.c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Pulse Width Modulation (PWM) - Generation, Applications and Advantag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Content Placeholder 2"/>
          <p:cNvSpPr>
            <a:spLocks noGrp="1"/>
          </p:cNvSpPr>
          <p:nvPr>
            <p:ph idx="1"/>
          </p:nvPr>
        </p:nvSpPr>
        <p:spPr>
          <a:xfrm>
            <a:off x="152400" y="457200"/>
            <a:ext cx="8686800" cy="564078"/>
          </a:xfrm>
        </p:spPr>
        <p:txBody>
          <a:bodyPr>
            <a:noAutofit/>
          </a:bodyPr>
          <a:lstStyle/>
          <a:p>
            <a:pPr marL="0" indent="0">
              <a:buNone/>
            </a:pPr>
            <a:r>
              <a:rPr lang="en-US" sz="2000" b="1" dirty="0" smtClean="0"/>
              <a:t>Below is an example of how </a:t>
            </a:r>
            <a:r>
              <a:rPr lang="en-US" sz="2000" b="1" dirty="0" err="1" smtClean="0"/>
              <a:t>sprintf</a:t>
            </a:r>
            <a:r>
              <a:rPr lang="en-US" sz="2000" b="1" dirty="0" smtClean="0"/>
              <a:t>() can be used in actual code</a:t>
            </a:r>
          </a:p>
        </p:txBody>
      </p:sp>
      <p:sp>
        <p:nvSpPr>
          <p:cNvPr id="7" name="Content Placeholder 2"/>
          <p:cNvSpPr txBox="1">
            <a:spLocks/>
          </p:cNvSpPr>
          <p:nvPr/>
        </p:nvSpPr>
        <p:spPr>
          <a:xfrm>
            <a:off x="327766" y="914400"/>
            <a:ext cx="8511433" cy="1676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400" b="1" dirty="0" smtClean="0">
                <a:solidFill>
                  <a:srgbClr val="FFFF00"/>
                </a:solidFill>
                <a:latin typeface="Consolas" panose="020B0609020204030204" pitchFamily="49" charset="0"/>
                <a:cs typeface="Consolas" panose="020B0609020204030204" pitchFamily="49" charset="0"/>
              </a:rPr>
              <a:t>void </a:t>
            </a:r>
            <a:r>
              <a:rPr lang="en-US" sz="1400" b="1" dirty="0">
                <a:solidFill>
                  <a:srgbClr val="FFFF00"/>
                </a:solidFill>
                <a:latin typeface="Consolas" panose="020B0609020204030204" pitchFamily="49" charset="0"/>
                <a:cs typeface="Consolas" panose="020B0609020204030204" pitchFamily="49" charset="0"/>
              </a:rPr>
              <a:t>setup() </a:t>
            </a:r>
          </a:p>
          <a:p>
            <a:pPr marL="0" indent="0">
              <a:buNone/>
            </a:pPr>
            <a:r>
              <a:rPr lang="en-US" sz="1400" b="1" dirty="0">
                <a:solidFill>
                  <a:srgbClr val="FFFF00"/>
                </a:solidFill>
                <a:latin typeface="Consolas" panose="020B0609020204030204" pitchFamily="49" charset="0"/>
                <a:cs typeface="Consolas" panose="020B0609020204030204" pitchFamily="49" charset="0"/>
              </a:rPr>
              <a:t>{</a:t>
            </a:r>
          </a:p>
          <a:p>
            <a:pPr marL="0" indent="0">
              <a:buNone/>
            </a:pPr>
            <a:r>
              <a:rPr lang="en-US" sz="1400" b="1" dirty="0">
                <a:solidFill>
                  <a:srgbClr val="FFFF00"/>
                </a:solidFill>
                <a:latin typeface="Consolas" panose="020B0609020204030204" pitchFamily="49" charset="0"/>
                <a:cs typeface="Consolas" panose="020B0609020204030204" pitchFamily="49" charset="0"/>
              </a:rPr>
              <a:t>  </a:t>
            </a:r>
            <a:r>
              <a:rPr lang="en-US" sz="1400" b="1" dirty="0" err="1" smtClean="0">
                <a:solidFill>
                  <a:srgbClr val="FFFF00"/>
                </a:solidFill>
                <a:latin typeface="Consolas" panose="020B0609020204030204" pitchFamily="49" charset="0"/>
                <a:cs typeface="Consolas" panose="020B0609020204030204" pitchFamily="49" charset="0"/>
              </a:rPr>
              <a:t>Serial.begin</a:t>
            </a:r>
            <a:r>
              <a:rPr lang="en-US" sz="1400" b="1" dirty="0" smtClean="0">
                <a:solidFill>
                  <a:srgbClr val="FFFF00"/>
                </a:solidFill>
                <a:latin typeface="Consolas" panose="020B0609020204030204" pitchFamily="49" charset="0"/>
                <a:cs typeface="Consolas" panose="020B0609020204030204" pitchFamily="49" charset="0"/>
              </a:rPr>
              <a:t>(9600);</a:t>
            </a:r>
          </a:p>
          <a:p>
            <a:pPr marL="0" indent="0">
              <a:buNone/>
            </a:pPr>
            <a:r>
              <a:rPr lang="en-US" sz="1400" b="1" dirty="0" smtClean="0">
                <a:solidFill>
                  <a:srgbClr val="FFFF00"/>
                </a:solidFill>
                <a:latin typeface="Consolas" panose="020B0609020204030204" pitchFamily="49" charset="0"/>
                <a:cs typeface="Consolas" panose="020B0609020204030204" pitchFamily="49" charset="0"/>
              </a:rPr>
              <a:t>  </a:t>
            </a:r>
            <a:r>
              <a:rPr lang="en-US" sz="1400" b="1" dirty="0" err="1" smtClean="0">
                <a:solidFill>
                  <a:srgbClr val="FFFF00"/>
                </a:solidFill>
                <a:latin typeface="Consolas" panose="020B0609020204030204" pitchFamily="49" charset="0"/>
                <a:cs typeface="Consolas" panose="020B0609020204030204" pitchFamily="49" charset="0"/>
              </a:rPr>
              <a:t>sprintf</a:t>
            </a:r>
            <a:r>
              <a:rPr lang="en-US" sz="1400" b="1" dirty="0" smtClean="0">
                <a:solidFill>
                  <a:srgbClr val="FFFF00"/>
                </a:solidFill>
                <a:latin typeface="Consolas" panose="020B0609020204030204" pitchFamily="49" charset="0"/>
                <a:cs typeface="Consolas" panose="020B0609020204030204" pitchFamily="49" charset="0"/>
              </a:rPr>
              <a:t>(buffer,”%</a:t>
            </a:r>
            <a:r>
              <a:rPr lang="en-US" sz="1400" b="1" dirty="0" err="1" smtClean="0">
                <a:solidFill>
                  <a:srgbClr val="FFFF00"/>
                </a:solidFill>
                <a:latin typeface="Consolas" panose="020B0609020204030204" pitchFamily="49" charset="0"/>
                <a:cs typeface="Consolas" panose="020B0609020204030204" pitchFamily="49" charset="0"/>
              </a:rPr>
              <a:t>i</a:t>
            </a:r>
            <a:r>
              <a:rPr lang="en-US" sz="1400" b="1" dirty="0">
                <a:solidFill>
                  <a:srgbClr val="FFFF00"/>
                </a:solidFill>
                <a:latin typeface="Consolas" panose="020B0609020204030204" pitchFamily="49" charset="0"/>
                <a:cs typeface="Consolas" panose="020B0609020204030204" pitchFamily="49" charset="0"/>
              </a:rPr>
              <a:t> </a:t>
            </a:r>
            <a:r>
              <a:rPr lang="en-US" sz="1400" b="1" dirty="0" smtClean="0">
                <a:solidFill>
                  <a:srgbClr val="FFFF00"/>
                </a:solidFill>
                <a:latin typeface="Consolas" panose="020B0609020204030204" pitchFamily="49" charset="0"/>
                <a:cs typeface="Consolas" panose="020B0609020204030204" pitchFamily="49" charset="0"/>
              </a:rPr>
              <a:t>@@ %c @@ %d @@ %f @@ %e @@ %u @@ %s”, </a:t>
            </a:r>
            <a:r>
              <a:rPr lang="en-US" sz="1400" b="1" dirty="0" err="1" smtClean="0">
                <a:solidFill>
                  <a:srgbClr val="FFFF00"/>
                </a:solidFill>
                <a:latin typeface="Consolas" panose="020B0609020204030204" pitchFamily="49" charset="0"/>
                <a:cs typeface="Consolas" panose="020B0609020204030204" pitchFamily="49" charset="0"/>
              </a:rPr>
              <a:t>i</a:t>
            </a:r>
            <a:r>
              <a:rPr lang="en-US" sz="1400" b="1" dirty="0" smtClean="0">
                <a:solidFill>
                  <a:srgbClr val="FFFF00"/>
                </a:solidFill>
                <a:latin typeface="Consolas" panose="020B0609020204030204" pitchFamily="49" charset="0"/>
                <a:cs typeface="Consolas" panose="020B0609020204030204" pitchFamily="49" charset="0"/>
              </a:rPr>
              <a:t>, c, d, f, u, </a:t>
            </a:r>
            <a:r>
              <a:rPr lang="en-US" sz="1400" b="1" dirty="0" err="1" smtClean="0">
                <a:solidFill>
                  <a:srgbClr val="FFFF00"/>
                </a:solidFill>
                <a:latin typeface="Consolas" panose="020B0609020204030204" pitchFamily="49" charset="0"/>
                <a:cs typeface="Consolas" panose="020B0609020204030204" pitchFamily="49" charset="0"/>
              </a:rPr>
              <a:t>sometext</a:t>
            </a:r>
            <a:r>
              <a:rPr lang="en-US" sz="1400" b="1" dirty="0" smtClean="0">
                <a:solidFill>
                  <a:srgbClr val="FFFF00"/>
                </a:solidFill>
                <a:latin typeface="Consolas" panose="020B0609020204030204" pitchFamily="49" charset="0"/>
                <a:cs typeface="Consolas" panose="020B0609020204030204" pitchFamily="49" charset="0"/>
              </a:rPr>
              <a:t>);</a:t>
            </a:r>
          </a:p>
          <a:p>
            <a:pPr marL="0" indent="0">
              <a:buNone/>
            </a:pPr>
            <a:r>
              <a:rPr lang="en-US" sz="1400" b="1" dirty="0">
                <a:solidFill>
                  <a:srgbClr val="FFFF00"/>
                </a:solidFill>
                <a:latin typeface="Consolas" panose="020B0609020204030204" pitchFamily="49" charset="0"/>
                <a:cs typeface="Consolas" panose="020B0609020204030204" pitchFamily="49" charset="0"/>
              </a:rPr>
              <a:t> </a:t>
            </a:r>
            <a:r>
              <a:rPr lang="en-US" sz="1400" b="1" dirty="0" smtClean="0">
                <a:solidFill>
                  <a:srgbClr val="FFFF00"/>
                </a:solidFill>
                <a:latin typeface="Consolas" panose="020B0609020204030204" pitchFamily="49" charset="0"/>
                <a:cs typeface="Consolas" panose="020B0609020204030204" pitchFamily="49" charset="0"/>
              </a:rPr>
              <a:t> </a:t>
            </a:r>
            <a:r>
              <a:rPr lang="en-US" sz="1400" b="1" dirty="0" err="1" smtClean="0">
                <a:solidFill>
                  <a:srgbClr val="FFFF00"/>
                </a:solidFill>
                <a:latin typeface="Consolas" panose="020B0609020204030204" pitchFamily="49" charset="0"/>
                <a:cs typeface="Consolas" panose="020B0609020204030204" pitchFamily="49" charset="0"/>
              </a:rPr>
              <a:t>Serial.println</a:t>
            </a:r>
            <a:r>
              <a:rPr lang="en-US" sz="1400" b="1" dirty="0" smtClean="0">
                <a:solidFill>
                  <a:srgbClr val="FFFF00"/>
                </a:solidFill>
                <a:latin typeface="Consolas" panose="020B0609020204030204" pitchFamily="49" charset="0"/>
                <a:cs typeface="Consolas" panose="020B0609020204030204" pitchFamily="49" charset="0"/>
              </a:rPr>
              <a:t>(buffer);</a:t>
            </a:r>
            <a:endParaRPr lang="en-US" sz="1400" b="1" dirty="0">
              <a:solidFill>
                <a:srgbClr val="FFFF00"/>
              </a:solidFill>
              <a:latin typeface="Consolas" panose="020B0609020204030204" pitchFamily="49" charset="0"/>
              <a:cs typeface="Consolas" panose="020B0609020204030204" pitchFamily="49" charset="0"/>
            </a:endParaRPr>
          </a:p>
          <a:p>
            <a:pPr marL="0" indent="0">
              <a:buNone/>
            </a:pPr>
            <a:r>
              <a:rPr lang="en-US" sz="1400" b="1" dirty="0" smtClean="0">
                <a:solidFill>
                  <a:srgbClr val="FFFF00"/>
                </a:solidFill>
                <a:latin typeface="Consolas" panose="020B0609020204030204" pitchFamily="49" charset="0"/>
                <a:cs typeface="Consolas" panose="020B0609020204030204" pitchFamily="49" charset="0"/>
              </a:rPr>
              <a:t>}</a:t>
            </a:r>
            <a:endParaRPr lang="en-US" sz="1400" b="1" dirty="0">
              <a:solidFill>
                <a:srgbClr val="FFFF00"/>
              </a:solidFill>
              <a:latin typeface="Consolas" panose="020B0609020204030204" pitchFamily="49" charset="0"/>
              <a:cs typeface="Consolas" panose="020B0609020204030204" pitchFamily="49" charset="0"/>
            </a:endParaRPr>
          </a:p>
        </p:txBody>
      </p:sp>
      <p:sp>
        <p:nvSpPr>
          <p:cNvPr id="10" name="Content Placeholder 2"/>
          <p:cNvSpPr txBox="1">
            <a:spLocks/>
          </p:cNvSpPr>
          <p:nvPr/>
        </p:nvSpPr>
        <p:spPr>
          <a:xfrm>
            <a:off x="152400" y="2590800"/>
            <a:ext cx="8686800" cy="330727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600" b="1" smtClean="0">
                <a:latin typeface="Consolas" panose="020B0609020204030204" pitchFamily="49" charset="0"/>
                <a:cs typeface="Consolas" panose="020B0609020204030204" pitchFamily="49" charset="0"/>
              </a:rPr>
              <a:t>sprintf()</a:t>
            </a:r>
            <a:r>
              <a:rPr lang="en-US" sz="1600" b="1" smtClean="0"/>
              <a:t> conversion specifiers have the following general syntax (all begin with a percent-sign):</a:t>
            </a:r>
          </a:p>
          <a:p>
            <a:pPr marL="0" indent="0">
              <a:buFont typeface="Arial" panose="020B0604020202020204" pitchFamily="34" charset="0"/>
              <a:buNone/>
            </a:pPr>
            <a:r>
              <a:rPr lang="en-US" sz="1400" b="1" smtClean="0">
                <a:solidFill>
                  <a:srgbClr val="00FFFF"/>
                </a:solidFill>
              </a:rPr>
              <a:t>    %[flags][minimum field width][.][precision][length][conversion character]</a:t>
            </a:r>
          </a:p>
          <a:p>
            <a:pPr marL="0" indent="0">
              <a:buFont typeface="Arial" panose="020B0604020202020204" pitchFamily="34" charset="0"/>
              <a:buNone/>
            </a:pPr>
            <a:endParaRPr lang="en-US" sz="800" b="1" smtClean="0">
              <a:solidFill>
                <a:srgbClr val="00FFFF"/>
              </a:solidFill>
            </a:endParaRPr>
          </a:p>
          <a:p>
            <a:pPr lvl="1"/>
            <a:r>
              <a:rPr lang="en-US" sz="1200" b="1" smtClean="0"/>
              <a:t>% - special token that indicates the start of a conversion specifier</a:t>
            </a:r>
          </a:p>
          <a:p>
            <a:pPr lvl="1"/>
            <a:r>
              <a:rPr lang="en-US" sz="1200" b="1" smtClean="0"/>
              <a:t>Flags – these modify the behavior of the specification</a:t>
            </a:r>
          </a:p>
          <a:p>
            <a:pPr lvl="1"/>
            <a:r>
              <a:rPr lang="en-US" sz="1200" b="1" smtClean="0"/>
              <a:t>Minumum field width – as it says on the tin; this the minimum number of characters to be converted</a:t>
            </a:r>
          </a:p>
          <a:p>
            <a:pPr lvl="1"/>
            <a:r>
              <a:rPr lang="en-US" sz="1200" b="1" smtClean="0"/>
              <a:t>. – The period is a separator between field width and precision</a:t>
            </a:r>
          </a:p>
          <a:p>
            <a:pPr lvl="1"/>
            <a:r>
              <a:rPr lang="en-US" sz="1200" b="1" smtClean="0"/>
              <a:t>Precision – means one of the following depending on the variable type and conversion specifier</a:t>
            </a:r>
          </a:p>
          <a:p>
            <a:pPr lvl="2"/>
            <a:r>
              <a:rPr lang="en-US" sz="1050" b="1" smtClean="0"/>
              <a:t>The maximum number of characters to be generated from a string</a:t>
            </a:r>
          </a:p>
          <a:p>
            <a:pPr lvl="2"/>
            <a:r>
              <a:rPr lang="en-US" sz="1050" b="1" smtClean="0"/>
              <a:t>The number of digits after the decimal point for type float conversions (e, E, or f)</a:t>
            </a:r>
          </a:p>
          <a:p>
            <a:pPr lvl="2"/>
            <a:r>
              <a:rPr lang="en-US" sz="1050" b="1" smtClean="0"/>
              <a:t>The zero-filled minimum number of digits for an integer</a:t>
            </a:r>
          </a:p>
          <a:p>
            <a:pPr lvl="1"/>
            <a:r>
              <a:rPr lang="en-US" sz="1200" b="1" smtClean="0"/>
              <a:t>Conversion character – A single character which determines the output type of the conversion specifier; a single character that specifies the type of output format for the corresponding data or variable</a:t>
            </a:r>
            <a:endParaRPr lang="en-US" sz="1200" b="1" dirty="0" smtClean="0"/>
          </a:p>
        </p:txBody>
      </p:sp>
      <p:sp>
        <p:nvSpPr>
          <p:cNvPr id="11" name="Content Placeholder 2"/>
          <p:cNvSpPr txBox="1">
            <a:spLocks/>
          </p:cNvSpPr>
          <p:nvPr/>
        </p:nvSpPr>
        <p:spPr>
          <a:xfrm>
            <a:off x="152400" y="6096000"/>
            <a:ext cx="8686800" cy="56407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000" b="1" dirty="0" smtClean="0">
                <a:solidFill>
                  <a:srgbClr val="00FFFF"/>
                </a:solidFill>
              </a:rPr>
              <a:t>A summary </a:t>
            </a:r>
            <a:r>
              <a:rPr lang="en-US" sz="2000" b="1" dirty="0" err="1" smtClean="0">
                <a:solidFill>
                  <a:srgbClr val="00FFFF"/>
                </a:solidFill>
              </a:rPr>
              <a:t>sprintf</a:t>
            </a:r>
            <a:r>
              <a:rPr lang="en-US" sz="2000" b="1" dirty="0" smtClean="0">
                <a:solidFill>
                  <a:srgbClr val="00FFFF"/>
                </a:solidFill>
              </a:rPr>
              <a:t>() reference can be found at the end of each lesson</a:t>
            </a:r>
            <a:endParaRPr lang="en-US" sz="2000" b="1" dirty="0" smtClean="0">
              <a:solidFill>
                <a:srgbClr val="00FFFF"/>
              </a:solidFill>
            </a:endParaRPr>
          </a:p>
        </p:txBody>
      </p:sp>
    </p:spTree>
    <p:extLst>
      <p:ext uri="{BB962C8B-B14F-4D97-AF65-F5344CB8AC3E}">
        <p14:creationId xmlns:p14="http://schemas.microsoft.com/office/powerpoint/2010/main" val="24162563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63562"/>
          </a:xfrm>
        </p:spPr>
        <p:txBody>
          <a:bodyPr/>
          <a:lstStyle/>
          <a:p>
            <a:r>
              <a:rPr lang="en-US" sz="3200" dirty="0" smtClean="0"/>
              <a:t>Review of Fonts </a:t>
            </a:r>
            <a:r>
              <a:rPr lang="en-US" sz="3200" dirty="0" smtClean="0"/>
              <a:t>- Bitmap</a:t>
            </a:r>
            <a:endParaRPr lang="en-US" sz="3200" dirty="0"/>
          </a:p>
        </p:txBody>
      </p:sp>
      <p:sp>
        <p:nvSpPr>
          <p:cNvPr id="3" name="Content Placeholder 2"/>
          <p:cNvSpPr>
            <a:spLocks noGrp="1"/>
          </p:cNvSpPr>
          <p:nvPr>
            <p:ph idx="1"/>
          </p:nvPr>
        </p:nvSpPr>
        <p:spPr>
          <a:xfrm>
            <a:off x="457200" y="685800"/>
            <a:ext cx="8229600" cy="990600"/>
          </a:xfrm>
        </p:spPr>
        <p:txBody>
          <a:bodyPr>
            <a:normAutofit fontScale="77500" lnSpcReduction="20000"/>
          </a:bodyPr>
          <a:lstStyle/>
          <a:p>
            <a:pPr>
              <a:spcBef>
                <a:spcPts val="1200"/>
              </a:spcBef>
            </a:pPr>
            <a:r>
              <a:rPr lang="en-US" sz="2000" dirty="0" smtClean="0"/>
              <a:t>Bitmap fonts specify which pixels in the character are on or off</a:t>
            </a:r>
            <a:endParaRPr lang="en-US" sz="2000" i="1" dirty="0" smtClean="0"/>
          </a:p>
          <a:p>
            <a:pPr>
              <a:spcBef>
                <a:spcPts val="1200"/>
              </a:spcBef>
            </a:pPr>
            <a:r>
              <a:rPr lang="en-US" sz="2000" dirty="0" smtClean="0"/>
              <a:t>As a result, bitmap fonts are fixed in size, and not </a:t>
            </a:r>
            <a:r>
              <a:rPr lang="en-US" sz="2000" dirty="0" err="1" smtClean="0"/>
              <a:t>rescalable</a:t>
            </a:r>
            <a:endParaRPr lang="en-US" sz="2800" b="1" dirty="0">
              <a:solidFill>
                <a:srgbClr val="FFFF00"/>
              </a:solidFill>
              <a:latin typeface="Consolas" panose="020B0609020204030204" pitchFamily="49" charset="0"/>
              <a:cs typeface="Consolas" panose="020B0609020204030204" pitchFamily="49" charset="0"/>
            </a:endParaRPr>
          </a:p>
          <a:p>
            <a:pPr>
              <a:spcBef>
                <a:spcPts val="1200"/>
              </a:spcBef>
            </a:pPr>
            <a:r>
              <a:rPr lang="en-US" sz="2000" dirty="0" smtClean="0"/>
              <a:t>While outline fonts are normally sized by </a:t>
            </a:r>
            <a:r>
              <a:rPr lang="en-US" sz="2000" i="1" dirty="0" smtClean="0"/>
              <a:t>points</a:t>
            </a:r>
            <a:r>
              <a:rPr lang="en-US" sz="2000" dirty="0" smtClean="0"/>
              <a:t>, bitmaps are often sized by </a:t>
            </a:r>
            <a:r>
              <a:rPr lang="en-US" sz="2000" i="1" dirty="0" smtClean="0"/>
              <a:t>pixels</a:t>
            </a:r>
            <a:endParaRPr lang="en-US" sz="2000" i="1"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981200"/>
            <a:ext cx="2095500" cy="219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4724400"/>
            <a:ext cx="2906698" cy="1550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0849" y="1988459"/>
            <a:ext cx="5676900" cy="3629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83311" y="4267200"/>
            <a:ext cx="2971711" cy="369332"/>
          </a:xfrm>
          <a:prstGeom prst="rect">
            <a:avLst/>
          </a:prstGeom>
          <a:noFill/>
        </p:spPr>
        <p:txBody>
          <a:bodyPr wrap="none" rtlCol="0">
            <a:spAutoFit/>
          </a:bodyPr>
          <a:lstStyle/>
          <a:p>
            <a:r>
              <a:rPr lang="en-US" b="1" dirty="0" smtClean="0">
                <a:solidFill>
                  <a:srgbClr val="00FFFF"/>
                </a:solidFill>
                <a:latin typeface="Arial" panose="020B0604020202020204" pitchFamily="34" charset="0"/>
                <a:cs typeface="Arial" panose="020B0604020202020204" pitchFamily="34" charset="0"/>
              </a:rPr>
              <a:t>A 23x22 bitmap character</a:t>
            </a:r>
            <a:endParaRPr lang="en-US" b="1" dirty="0">
              <a:solidFill>
                <a:srgbClr val="00FFFF"/>
              </a:solidFill>
              <a:latin typeface="Arial" panose="020B0604020202020204" pitchFamily="34" charset="0"/>
              <a:cs typeface="Arial" panose="020B0604020202020204" pitchFamily="34" charset="0"/>
            </a:endParaRPr>
          </a:p>
        </p:txBody>
      </p:sp>
      <p:sp>
        <p:nvSpPr>
          <p:cNvPr id="9" name="TextBox 8"/>
          <p:cNvSpPr txBox="1"/>
          <p:nvPr/>
        </p:nvSpPr>
        <p:spPr>
          <a:xfrm>
            <a:off x="201283" y="6324600"/>
            <a:ext cx="4275529" cy="369332"/>
          </a:xfrm>
          <a:prstGeom prst="rect">
            <a:avLst/>
          </a:prstGeom>
          <a:noFill/>
        </p:spPr>
        <p:txBody>
          <a:bodyPr wrap="none" rtlCol="0">
            <a:spAutoFit/>
          </a:bodyPr>
          <a:lstStyle/>
          <a:p>
            <a:r>
              <a:rPr lang="en-US" b="1" dirty="0" smtClean="0">
                <a:solidFill>
                  <a:srgbClr val="00FFFF"/>
                </a:solidFill>
                <a:latin typeface="Arial" panose="020B0604020202020204" pitchFamily="34" charset="0"/>
                <a:cs typeface="Arial" panose="020B0604020202020204" pitchFamily="34" charset="0"/>
              </a:rPr>
              <a:t>Comparison: outline vs 14x16 bitmap</a:t>
            </a:r>
            <a:endParaRPr lang="en-US" b="1" dirty="0">
              <a:solidFill>
                <a:srgbClr val="00FFFF"/>
              </a:solidFill>
              <a:latin typeface="Arial" panose="020B0604020202020204" pitchFamily="34" charset="0"/>
              <a:cs typeface="Arial" panose="020B0604020202020204" pitchFamily="34" charset="0"/>
            </a:endParaRPr>
          </a:p>
        </p:txBody>
      </p:sp>
      <p:sp>
        <p:nvSpPr>
          <p:cNvPr id="10" name="TextBox 9"/>
          <p:cNvSpPr txBox="1"/>
          <p:nvPr/>
        </p:nvSpPr>
        <p:spPr>
          <a:xfrm>
            <a:off x="4191000" y="5715000"/>
            <a:ext cx="3664208" cy="369332"/>
          </a:xfrm>
          <a:prstGeom prst="rect">
            <a:avLst/>
          </a:prstGeom>
          <a:noFill/>
        </p:spPr>
        <p:txBody>
          <a:bodyPr wrap="none" rtlCol="0">
            <a:spAutoFit/>
          </a:bodyPr>
          <a:lstStyle/>
          <a:p>
            <a:r>
              <a:rPr lang="en-US" b="1" dirty="0" smtClean="0">
                <a:solidFill>
                  <a:srgbClr val="00FFFF"/>
                </a:solidFill>
                <a:latin typeface="Arial" panose="020B0604020202020204" pitchFamily="34" charset="0"/>
                <a:cs typeface="Arial" panose="020B0604020202020204" pitchFamily="34" charset="0"/>
              </a:rPr>
              <a:t>A word in different bitmap sizes</a:t>
            </a:r>
            <a:endParaRPr lang="en-US" b="1" dirty="0">
              <a:solidFill>
                <a:srgbClr val="00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7702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14400"/>
          </a:xfrm>
        </p:spPr>
        <p:txBody>
          <a:bodyPr/>
          <a:lstStyle/>
          <a:p>
            <a:r>
              <a:rPr lang="en-US" b="1" dirty="0" smtClean="0">
                <a:cs typeface="Consolas" panose="020B0609020204030204" pitchFamily="49" charset="0"/>
              </a:rPr>
              <a:t>Classroom Exercise</a:t>
            </a:r>
            <a:br>
              <a:rPr lang="en-US" b="1" dirty="0" smtClean="0">
                <a:cs typeface="Consolas" panose="020B0609020204030204" pitchFamily="49" charset="0"/>
              </a:rPr>
            </a:br>
            <a:r>
              <a:rPr lang="en-US" b="1" dirty="0" smtClean="0">
                <a:cs typeface="Consolas" panose="020B0609020204030204" pitchFamily="49" charset="0"/>
              </a:rPr>
              <a:t>Using Different Fonts</a:t>
            </a:r>
            <a:endParaRPr lang="en-US" dirty="0"/>
          </a:p>
        </p:txBody>
      </p:sp>
      <p:sp>
        <p:nvSpPr>
          <p:cNvPr id="4" name="AutoShape 2" descr="Types of Sound Waves | theDAWstudio.c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Pulse Width Modulation (PWM) - Generation, Applications and Advantag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Content Placeholder 2"/>
          <p:cNvSpPr>
            <a:spLocks noGrp="1"/>
          </p:cNvSpPr>
          <p:nvPr>
            <p:ph idx="1"/>
          </p:nvPr>
        </p:nvSpPr>
        <p:spPr>
          <a:xfrm>
            <a:off x="152400" y="1034684"/>
            <a:ext cx="8686800" cy="1784716"/>
          </a:xfrm>
        </p:spPr>
        <p:txBody>
          <a:bodyPr>
            <a:noAutofit/>
          </a:bodyPr>
          <a:lstStyle/>
          <a:p>
            <a:r>
              <a:rPr lang="en-US" sz="2000" b="1" dirty="0" smtClean="0"/>
              <a:t>Load </a:t>
            </a:r>
            <a:r>
              <a:rPr lang="en-US" sz="2000" b="1" dirty="0" smtClean="0"/>
              <a:t>SKETCH3A and upload to your display</a:t>
            </a:r>
            <a:endParaRPr lang="en-US" sz="2000" b="1" dirty="0" smtClean="0"/>
          </a:p>
          <a:p>
            <a:r>
              <a:rPr lang="en-US" sz="2000" b="1" dirty="0" smtClean="0"/>
              <a:t>There are a number of font header files in your </a:t>
            </a:r>
            <a:r>
              <a:rPr lang="en-US" sz="2000" b="1" dirty="0" smtClean="0"/>
              <a:t>SKETCH3A </a:t>
            </a:r>
            <a:r>
              <a:rPr lang="en-US" sz="2000" b="1" dirty="0" smtClean="0"/>
              <a:t>directory; have a look at their filenames in your file explorer. </a:t>
            </a:r>
          </a:p>
          <a:p>
            <a:r>
              <a:rPr lang="en-US" sz="2000" b="1" dirty="0" smtClean="0"/>
              <a:t>Now modify your sketch to use a </a:t>
            </a:r>
            <a:r>
              <a:rPr lang="en-US" sz="2000" b="1" i="1" dirty="0" smtClean="0"/>
              <a:t>different</a:t>
            </a:r>
            <a:r>
              <a:rPr lang="en-US" sz="2000" b="1" dirty="0" smtClean="0"/>
              <a:t> font than the one already specified in </a:t>
            </a:r>
            <a:r>
              <a:rPr lang="en-US" sz="2000" b="1" dirty="0" smtClean="0"/>
              <a:t>SKETCH3A and re-upload to your display</a:t>
            </a:r>
            <a:endParaRPr lang="en-US" sz="2000" b="1" dirty="0" smtClean="0"/>
          </a:p>
        </p:txBody>
      </p:sp>
      <p:sp>
        <p:nvSpPr>
          <p:cNvPr id="7" name="Content Placeholder 2"/>
          <p:cNvSpPr txBox="1">
            <a:spLocks/>
          </p:cNvSpPr>
          <p:nvPr/>
        </p:nvSpPr>
        <p:spPr>
          <a:xfrm>
            <a:off x="327767" y="3200400"/>
            <a:ext cx="4168034" cy="3352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b="1" dirty="0">
                <a:solidFill>
                  <a:srgbClr val="FFFF00"/>
                </a:solidFill>
                <a:latin typeface="Consolas" panose="020B0609020204030204" pitchFamily="49" charset="0"/>
                <a:cs typeface="Consolas" panose="020B0609020204030204" pitchFamily="49" charset="0"/>
              </a:rPr>
              <a:t>#include &lt;</a:t>
            </a:r>
            <a:r>
              <a:rPr lang="en-US" sz="1800" b="1" dirty="0" err="1">
                <a:solidFill>
                  <a:srgbClr val="FFFF00"/>
                </a:solidFill>
                <a:latin typeface="Consolas" panose="020B0609020204030204" pitchFamily="49" charset="0"/>
                <a:cs typeface="Consolas" panose="020B0609020204030204" pitchFamily="49" charset="0"/>
              </a:rPr>
              <a:t>SPI.h</a:t>
            </a:r>
            <a:r>
              <a:rPr lang="en-US" sz="1800" b="1" dirty="0">
                <a:solidFill>
                  <a:srgbClr val="FFFF00"/>
                </a:solidFill>
                <a:latin typeface="Consolas" panose="020B0609020204030204" pitchFamily="49" charset="0"/>
                <a:cs typeface="Consolas" panose="020B0609020204030204" pitchFamily="49" charset="0"/>
              </a:rPr>
              <a:t>&gt;</a:t>
            </a:r>
          </a:p>
          <a:p>
            <a:pPr marL="0" indent="0">
              <a:buNone/>
            </a:pPr>
            <a:r>
              <a:rPr lang="en-US" sz="1800" b="1" dirty="0">
                <a:solidFill>
                  <a:srgbClr val="FFFF00"/>
                </a:solidFill>
                <a:latin typeface="Consolas" panose="020B0609020204030204" pitchFamily="49" charset="0"/>
                <a:cs typeface="Consolas" panose="020B0609020204030204" pitchFamily="49" charset="0"/>
              </a:rPr>
              <a:t>#include &lt;MD_MAX72xx.h&gt;</a:t>
            </a:r>
          </a:p>
          <a:p>
            <a:pPr marL="0" indent="0">
              <a:buNone/>
            </a:pPr>
            <a:r>
              <a:rPr lang="en-US" sz="1800" b="1" dirty="0">
                <a:solidFill>
                  <a:srgbClr val="FFFF00"/>
                </a:solidFill>
                <a:latin typeface="Consolas" panose="020B0609020204030204" pitchFamily="49" charset="0"/>
                <a:cs typeface="Consolas" panose="020B0609020204030204" pitchFamily="49" charset="0"/>
              </a:rPr>
              <a:t>#include &lt;</a:t>
            </a:r>
            <a:r>
              <a:rPr lang="en-US" sz="1800" b="1" dirty="0" err="1">
                <a:solidFill>
                  <a:srgbClr val="FFFF00"/>
                </a:solidFill>
                <a:latin typeface="Consolas" panose="020B0609020204030204" pitchFamily="49" charset="0"/>
                <a:cs typeface="Consolas" panose="020B0609020204030204" pitchFamily="49" charset="0"/>
              </a:rPr>
              <a:t>MD_Parola.h</a:t>
            </a:r>
            <a:r>
              <a:rPr lang="en-US" sz="1800" b="1" dirty="0">
                <a:solidFill>
                  <a:srgbClr val="FFFF00"/>
                </a:solidFill>
                <a:latin typeface="Consolas" panose="020B0609020204030204" pitchFamily="49" charset="0"/>
                <a:cs typeface="Consolas" panose="020B0609020204030204" pitchFamily="49" charset="0"/>
              </a:rPr>
              <a:t>&gt;</a:t>
            </a:r>
          </a:p>
          <a:p>
            <a:pPr marL="0" indent="0">
              <a:buNone/>
            </a:pPr>
            <a:r>
              <a:rPr lang="en-US" sz="1800" b="1" dirty="0">
                <a:solidFill>
                  <a:srgbClr val="FFFF00"/>
                </a:solidFill>
                <a:latin typeface="Consolas" panose="020B0609020204030204" pitchFamily="49" charset="0"/>
                <a:cs typeface="Consolas" panose="020B0609020204030204" pitchFamily="49" charset="0"/>
              </a:rPr>
              <a:t>#</a:t>
            </a:r>
            <a:r>
              <a:rPr lang="en-US" sz="1800" b="1" dirty="0" err="1">
                <a:solidFill>
                  <a:srgbClr val="FFFF00"/>
                </a:solidFill>
                <a:latin typeface="Consolas" panose="020B0609020204030204" pitchFamily="49" charset="0"/>
                <a:cs typeface="Consolas" panose="020B0609020204030204" pitchFamily="49" charset="0"/>
              </a:rPr>
              <a:t>include"Parola-boldFont.h</a:t>
            </a:r>
            <a:r>
              <a:rPr lang="en-US" sz="1800" b="1" dirty="0">
                <a:solidFill>
                  <a:srgbClr val="FFFF00"/>
                </a:solidFill>
                <a:latin typeface="Consolas" panose="020B0609020204030204" pitchFamily="49" charset="0"/>
                <a:cs typeface="Consolas" panose="020B0609020204030204" pitchFamily="49" charset="0"/>
              </a:rPr>
              <a:t>"</a:t>
            </a:r>
          </a:p>
          <a:p>
            <a:pPr marL="0" indent="0">
              <a:buNone/>
            </a:pPr>
            <a:endParaRPr lang="en-US" sz="1800" b="1" dirty="0">
              <a:solidFill>
                <a:srgbClr val="FFFF00"/>
              </a:solidFill>
              <a:latin typeface="Consolas" panose="020B0609020204030204" pitchFamily="49" charset="0"/>
              <a:cs typeface="Consolas" panose="020B0609020204030204" pitchFamily="49" charset="0"/>
            </a:endParaRPr>
          </a:p>
          <a:p>
            <a:pPr marL="0" indent="0">
              <a:buNone/>
            </a:pPr>
            <a:r>
              <a:rPr lang="en-US" sz="1800" b="1" dirty="0" smtClean="0">
                <a:solidFill>
                  <a:srgbClr val="FFFF00"/>
                </a:solidFill>
                <a:latin typeface="Consolas" panose="020B0609020204030204" pitchFamily="49" charset="0"/>
                <a:cs typeface="Consolas" panose="020B0609020204030204" pitchFamily="49" charset="0"/>
              </a:rPr>
              <a:t>...</a:t>
            </a:r>
            <a:endParaRPr lang="en-US" sz="1800" b="1" dirty="0">
              <a:solidFill>
                <a:srgbClr val="FFFF00"/>
              </a:solidFill>
              <a:latin typeface="Consolas" panose="020B0609020204030204" pitchFamily="49" charset="0"/>
              <a:cs typeface="Consolas" panose="020B0609020204030204" pitchFamily="49" charset="0"/>
            </a:endParaRPr>
          </a:p>
          <a:p>
            <a:pPr marL="0" indent="0">
              <a:buNone/>
            </a:pPr>
            <a:endParaRPr lang="en-US" sz="1800" b="1" dirty="0">
              <a:solidFill>
                <a:srgbClr val="FFFF00"/>
              </a:solidFill>
              <a:latin typeface="Consolas" panose="020B0609020204030204" pitchFamily="49" charset="0"/>
              <a:cs typeface="Consolas" panose="020B0609020204030204" pitchFamily="49" charset="0"/>
            </a:endParaRPr>
          </a:p>
          <a:p>
            <a:pPr marL="0" indent="0">
              <a:buNone/>
            </a:pPr>
            <a:r>
              <a:rPr lang="en-US" sz="1800" b="1" dirty="0">
                <a:solidFill>
                  <a:srgbClr val="FFFF00"/>
                </a:solidFill>
                <a:latin typeface="Consolas" panose="020B0609020204030204" pitchFamily="49" charset="0"/>
                <a:cs typeface="Consolas" panose="020B0609020204030204" pitchFamily="49" charset="0"/>
              </a:rPr>
              <a:t> </a:t>
            </a:r>
            <a:r>
              <a:rPr lang="en-US" sz="1800" b="1" dirty="0" err="1">
                <a:solidFill>
                  <a:srgbClr val="FFFF00"/>
                </a:solidFill>
                <a:latin typeface="Consolas" panose="020B0609020204030204" pitchFamily="49" charset="0"/>
                <a:cs typeface="Consolas" panose="020B0609020204030204" pitchFamily="49" charset="0"/>
              </a:rPr>
              <a:t>pmx.setFont</a:t>
            </a:r>
            <a:r>
              <a:rPr lang="en-US" sz="1800" b="1" dirty="0">
                <a:solidFill>
                  <a:srgbClr val="FFFF00"/>
                </a:solidFill>
                <a:latin typeface="Consolas" panose="020B0609020204030204" pitchFamily="49" charset="0"/>
                <a:cs typeface="Consolas" panose="020B0609020204030204" pitchFamily="49" charset="0"/>
              </a:rPr>
              <a:t>(</a:t>
            </a:r>
            <a:r>
              <a:rPr lang="en-US" sz="1800" b="1" dirty="0" err="1">
                <a:solidFill>
                  <a:srgbClr val="FFFF00"/>
                </a:solidFill>
                <a:latin typeface="Consolas" panose="020B0609020204030204" pitchFamily="49" charset="0"/>
                <a:cs typeface="Consolas" panose="020B0609020204030204" pitchFamily="49" charset="0"/>
              </a:rPr>
              <a:t>parola_boldFont</a:t>
            </a:r>
            <a:r>
              <a:rPr lang="en-US" sz="1800" b="1" dirty="0">
                <a:solidFill>
                  <a:srgbClr val="FFFF00"/>
                </a:solidFill>
                <a:latin typeface="Consolas" panose="020B0609020204030204" pitchFamily="49" charset="0"/>
                <a:cs typeface="Consolas" panose="020B0609020204030204" pitchFamily="49" charset="0"/>
              </a:rPr>
              <a:t>);</a:t>
            </a:r>
          </a:p>
        </p:txBody>
      </p:sp>
      <p:sp>
        <p:nvSpPr>
          <p:cNvPr id="9" name="Content Placeholder 2"/>
          <p:cNvSpPr txBox="1">
            <a:spLocks/>
          </p:cNvSpPr>
          <p:nvPr/>
        </p:nvSpPr>
        <p:spPr>
          <a:xfrm>
            <a:off x="5029199" y="4173271"/>
            <a:ext cx="3810001" cy="146552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000" b="1" dirty="0" smtClean="0">
                <a:solidFill>
                  <a:srgbClr val="00FFFF"/>
                </a:solidFill>
              </a:rPr>
              <a:t>Note that the font header file begins with a  capital “P” and the font name itself begins with a lowercase “p”!</a:t>
            </a:r>
          </a:p>
        </p:txBody>
      </p:sp>
      <p:cxnSp>
        <p:nvCxnSpPr>
          <p:cNvPr id="6" name="Straight Arrow Connector 5"/>
          <p:cNvCxnSpPr/>
          <p:nvPr/>
        </p:nvCxnSpPr>
        <p:spPr>
          <a:xfrm flipH="1" flipV="1">
            <a:off x="2133600" y="4587816"/>
            <a:ext cx="2743200" cy="257836"/>
          </a:xfrm>
          <a:prstGeom prst="straightConnector1">
            <a:avLst/>
          </a:prstGeom>
          <a:ln w="57150">
            <a:solidFill>
              <a:srgbClr val="00FFFF"/>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2362200" y="4859071"/>
            <a:ext cx="2514600" cy="627329"/>
          </a:xfrm>
          <a:prstGeom prst="straightConnector1">
            <a:avLst/>
          </a:prstGeom>
          <a:ln w="57150">
            <a:solidFill>
              <a:srgbClr val="00FFF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05606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639762"/>
          </a:xfrm>
        </p:spPr>
        <p:txBody>
          <a:bodyPr/>
          <a:lstStyle/>
          <a:p>
            <a:r>
              <a:rPr lang="en-US" sz="3200" dirty="0" err="1" smtClean="0"/>
              <a:t>MD_Parola</a:t>
            </a:r>
            <a:r>
              <a:rPr lang="en-US" sz="3200" dirty="0" smtClean="0"/>
              <a:t> </a:t>
            </a:r>
            <a:r>
              <a:rPr lang="en-US" sz="3200" dirty="0"/>
              <a:t>Font Details</a:t>
            </a:r>
            <a:br>
              <a:rPr lang="en-US" sz="3200" dirty="0"/>
            </a:br>
            <a:r>
              <a:rPr lang="en-US" sz="1400" dirty="0">
                <a:solidFill>
                  <a:srgbClr val="00FFFF"/>
                </a:solidFill>
              </a:rPr>
              <a:t>https://arduinoplusplus.wordpress.com/2016/11/08/parola-fonts-a-to-z-defining-fonts/</a:t>
            </a:r>
            <a:endParaRPr lang="en-US" sz="3200" dirty="0">
              <a:solidFill>
                <a:srgbClr val="00FFFF"/>
              </a:solidFill>
            </a:endParaRPr>
          </a:p>
        </p:txBody>
      </p:sp>
      <p:sp>
        <p:nvSpPr>
          <p:cNvPr id="5" name="Content Placeholder 2"/>
          <p:cNvSpPr txBox="1">
            <a:spLocks/>
          </p:cNvSpPr>
          <p:nvPr/>
        </p:nvSpPr>
        <p:spPr>
          <a:xfrm>
            <a:off x="457200" y="1219200"/>
            <a:ext cx="8229600" cy="5334000"/>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dirty="0"/>
              <a:t>The design of the </a:t>
            </a:r>
            <a:r>
              <a:rPr lang="en-US" dirty="0" err="1"/>
              <a:t>MD_Parola</a:t>
            </a:r>
            <a:r>
              <a:rPr lang="en-US" dirty="0"/>
              <a:t>/MD_MAX72xx libraries results in the font management code being located in the MD_MAX72xx library. This allows code written for MD_MAX72xx to easily use text and frees the </a:t>
            </a:r>
            <a:r>
              <a:rPr lang="en-US" dirty="0" err="1"/>
              <a:t>MD_Parola</a:t>
            </a:r>
            <a:r>
              <a:rPr lang="en-US" dirty="0"/>
              <a:t> library from (mostly) needing to know where and how characters are stored</a:t>
            </a:r>
            <a:r>
              <a:rPr lang="en-US" dirty="0" smtClean="0"/>
              <a:t>.</a:t>
            </a:r>
          </a:p>
          <a:p>
            <a:r>
              <a:rPr lang="en-US" dirty="0"/>
              <a:t>At a basic level the font is just a byte data table in memory. The table is stored as a series of contiguous bytes, in a repeating pattern for each of the 256 ASCII characters. Each character bitmap is stored in the following format:</a:t>
            </a:r>
          </a:p>
          <a:p>
            <a:pPr lvl="1"/>
            <a:r>
              <a:rPr lang="en-US" b="1" dirty="0"/>
              <a:t>byte 0</a:t>
            </a:r>
            <a:r>
              <a:rPr lang="en-US" dirty="0"/>
              <a:t> is the number of column bytes (</a:t>
            </a:r>
            <a:r>
              <a:rPr lang="en-US" i="1" dirty="0"/>
              <a:t>n</a:t>
            </a:r>
            <a:r>
              <a:rPr lang="en-US" dirty="0"/>
              <a:t>) that form this character (could be zero if the character is not defined).</a:t>
            </a:r>
          </a:p>
          <a:p>
            <a:pPr lvl="1"/>
            <a:r>
              <a:rPr lang="en-US" b="1" dirty="0"/>
              <a:t>byte 1..</a:t>
            </a:r>
            <a:r>
              <a:rPr lang="en-US" b="1" i="1" dirty="0"/>
              <a:t>n</a:t>
            </a:r>
            <a:r>
              <a:rPr lang="en-US" dirty="0"/>
              <a:t> – one byte for each column of the character. Byte 1 is the leftmost column of the character. The most significant bit of each data byte is the bottom pixel position of the character matrix (</a:t>
            </a:r>
            <a:r>
              <a:rPr lang="en-US" dirty="0" err="1"/>
              <a:t>ie</a:t>
            </a:r>
            <a:r>
              <a:rPr lang="en-US" dirty="0"/>
              <a:t>, bit 7 is row 7 of the matrix).</a:t>
            </a:r>
          </a:p>
          <a:p>
            <a:r>
              <a:rPr lang="en-US" dirty="0"/>
              <a:t>If a particular ASCII character value is not defined, the size byte is 0. An empty data table is therefore represented by 256 zero bytes.</a:t>
            </a:r>
          </a:p>
          <a:p>
            <a:pPr marL="0" indent="0">
              <a:spcBef>
                <a:spcPts val="1200"/>
              </a:spcBef>
              <a:buNone/>
            </a:pPr>
            <a:endParaRPr lang="en-US" b="1" dirty="0" smtClean="0">
              <a:solidFill>
                <a:srgbClr val="FFFF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5004812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2676</TotalTime>
  <Words>2815</Words>
  <Application>Microsoft Office PowerPoint</Application>
  <PresentationFormat>On-screen Show (4:3)</PresentationFormat>
  <Paragraphs>375</Paragraphs>
  <Slides>24</Slides>
  <Notes>0</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SEICHE 2023 Intermediate Arduino Programming for IoT</vt:lpstr>
      <vt:lpstr>REMINDER YOU MUST HAVE A WORKING LED MATRIX DISPLAY TO TAKE THIS CLASS!  If displays are lost or damaged, replacements are $70 with 1-week lead time for replacement </vt:lpstr>
      <vt:lpstr>Lesson Plan Overview</vt:lpstr>
      <vt:lpstr>Flash Drive Contents Reminder</vt:lpstr>
      <vt:lpstr>Lesson 3 – MD_Parola Font Usage Review</vt:lpstr>
      <vt:lpstr>sprintf() Review</vt:lpstr>
      <vt:lpstr>Review of Fonts - Bitmap</vt:lpstr>
      <vt:lpstr>Classroom Exercise Using Different Fonts</vt:lpstr>
      <vt:lpstr>MD_Parola Font Details https://arduinoplusplus.wordpress.com/2016/11/08/parola-fonts-a-to-z-defining-fonts/</vt:lpstr>
      <vt:lpstr>MD_Parola Font Details (cont.)</vt:lpstr>
      <vt:lpstr>Creating MD_Parola Fonts</vt:lpstr>
      <vt:lpstr>The TXT2FONT Utility</vt:lpstr>
      <vt:lpstr>The Online Utility https://pjrp.github.io/MDParolaFontEditor</vt:lpstr>
      <vt:lpstr>The Online Utility https://pjrp.github.io/MDParolaFontEditor</vt:lpstr>
      <vt:lpstr>Managing MD_Parola Fonts https://arduinoplusplus.wordpress.com/2016/11/13/parola-fonts-a-to-z-managing-fonts/</vt:lpstr>
      <vt:lpstr>Managing MD_Parola Fonts (cont.) https://arduinoplusplus.wordpress.com/2016/11/13/parola-fonts-a-to-z-managing-fonts/</vt:lpstr>
      <vt:lpstr>Managing MD_Parola Fonts (cont.) https://arduinoplusplus.wordpress.com/2016/11/13/parola-fonts-a-to-z-managing-fonts/</vt:lpstr>
      <vt:lpstr>Formal End of Lesson 2</vt:lpstr>
      <vt:lpstr>Our Microcontroller: The WeMos D1 Mini</vt:lpstr>
      <vt:lpstr>SEICHE LED Display Architecture</vt:lpstr>
      <vt:lpstr>sprintf() Function Syntax</vt:lpstr>
      <vt:lpstr>sprintf() Format Strings</vt:lpstr>
      <vt:lpstr>sprintf() Conversion Specifiers</vt:lpstr>
      <vt:lpstr>sprintf() Conversion Specifiers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PFROMMEYER</dc:creator>
  <cp:lastModifiedBy>PFROMMEYER</cp:lastModifiedBy>
  <cp:revision>77</cp:revision>
  <cp:lastPrinted>2022-09-06T16:36:31Z</cp:lastPrinted>
  <dcterms:created xsi:type="dcterms:W3CDTF">2022-02-01T06:18:00Z</dcterms:created>
  <dcterms:modified xsi:type="dcterms:W3CDTF">2023-02-21T18:10:24Z</dcterms:modified>
</cp:coreProperties>
</file>